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9" r:id="rId3"/>
    <p:sldId id="404" r:id="rId4"/>
    <p:sldId id="402" r:id="rId5"/>
    <p:sldId id="403" r:id="rId6"/>
    <p:sldId id="405" r:id="rId7"/>
    <p:sldId id="401" r:id="rId8"/>
    <p:sldId id="400" r:id="rId9"/>
    <p:sldId id="399" r:id="rId10"/>
    <p:sldId id="382" r:id="rId11"/>
    <p:sldId id="396" r:id="rId12"/>
    <p:sldId id="359" r:id="rId13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10" autoAdjust="0"/>
  </p:normalViewPr>
  <p:slideViewPr>
    <p:cSldViewPr>
      <p:cViewPr>
        <p:scale>
          <a:sx n="70" d="100"/>
          <a:sy n="70" d="100"/>
        </p:scale>
        <p:origin x="-336" y="-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417-na-fakultete-ekonomiki-i-upravleniya-proshla-novogodnyaya-blagotvoritelnaya-yarmark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s://www.grsu.by/component/k2/item/44535-kupalovtsy-daryat-teplo-i-zabotu-v-preddverii-novogo-goda.html" TargetMode="External"/><Relationship Id="rId5" Type="http://schemas.microsoft.com/office/2007/relationships/hdphoto" Target="../media/hdphoto4.wdp"/><Relationship Id="rId10" Type="http://schemas.openxmlformats.org/officeDocument/2006/relationships/image" Target="../media/image33.jpeg"/><Relationship Id="rId4" Type="http://schemas.openxmlformats.org/officeDocument/2006/relationships/image" Target="../media/image9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4554-kollektiv-voennogo-fakulteta-prisoedinilsya-k-aktsii-nashi-deti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8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3197-kupalovtsy-prinyali-uchastie-v-respublikanskoj-blagotvoritelnoj-aktsii-soberem-detej-v-shkolu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3792-v-kupalovskom-universitete-otmechayut-den-materi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2420-kupalovtsy-pozdravili-vospitannikov-vasilishkovskogo-doma-internata-s-mezhdunarodnym-dnem-zashchity-detej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4479-tsentr-volonterskoj-deyatelnosti-grgu-imeni-yanki-kupaly-otmechen-blagodarnostyu-ministra-obrazovaniya-respubliki-belarus-andreya-ivants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3877-kupalovtsy-prinyali-uchastie-v-nedele-dobr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3992-volontery-kupalovtsy-peredelali-gumanitarnuyu-pomoshch-nuzhdayushchimsya-detya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xmlns="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7585233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Impact" pitchFamily="34" charset="0"/>
              </a:rPr>
              <a:t>Цель 1: Повсеместная ликвидация нищеты во всех её формах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92" y="3103800"/>
            <a:ext cx="2957108" cy="27710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99462" y="4196937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2022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492" y="159878"/>
            <a:ext cx="753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На факультете экономики и управления прошла новогодняя благотворительная ярмарка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876" y="804358"/>
            <a:ext cx="64833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В стенах факультета экономики и управления прошла традиционная благотворительная ярмарка «От сердца к сердцу» в рамках проекта «Приложи руку к добрым делам».</a:t>
            </a:r>
          </a:p>
          <a:p>
            <a:pPr algn="just"/>
            <a:r>
              <a:rPr lang="ru-RU" sz="1400" b="1" dirty="0" smtClean="0"/>
              <a:t> </a:t>
            </a:r>
            <a:r>
              <a:rPr lang="ru-RU" sz="1400" dirty="0" smtClean="0"/>
              <a:t>Любой </a:t>
            </a:r>
            <a:r>
              <a:rPr lang="ru-RU" sz="1400" dirty="0"/>
              <a:t>желающий мог купить ярмарочную продукцию: сладости и выпечку, новогодние украшения ручной работы. Все вырученные с продаж средства пошли на подарки тем, кто в этом особенно нуждается. Волонтеры </a:t>
            </a:r>
            <a:r>
              <a:rPr lang="ru-RU" sz="1400" dirty="0" err="1"/>
              <a:t>Купаловского</a:t>
            </a:r>
            <a:r>
              <a:rPr lang="ru-RU" sz="1400" dirty="0"/>
              <a:t> университета посетили детский дом семейного типа, расположенный на улице Волковича, 17. Ребята поздравили его воспитанников с Рождеством и Новым годом, вручили подарки.</a:t>
            </a:r>
          </a:p>
          <a:p>
            <a:pPr algn="just"/>
            <a:r>
              <a:rPr lang="ru-RU" sz="1400" dirty="0" smtClean="0"/>
              <a:t>Не </a:t>
            </a:r>
            <a:r>
              <a:rPr lang="ru-RU" sz="1400" dirty="0"/>
              <a:t>менее эмоциональным стало посещение ГУО «Вспомогательная школа № 1 г. Гродно». </a:t>
            </a:r>
            <a:r>
              <a:rPr lang="ru-RU" sz="1400" dirty="0" err="1"/>
              <a:t>Купаловцы</a:t>
            </a:r>
            <a:r>
              <a:rPr lang="ru-RU" sz="1400" dirty="0"/>
              <a:t> пришли с поздравлениями и рождественскими сюрпризами к учащимся. Волонтеры показали мастер-класс по изготовлению поздравительной открытки, а затем вместе с ребятами пели песни и водили хороводы с Дедом Морозом и Снегурочкой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Особое внимание </a:t>
            </a:r>
            <a:r>
              <a:rPr lang="ru-RU" sz="1400" dirty="0" err="1"/>
              <a:t>купаловцы</a:t>
            </a:r>
            <a:r>
              <a:rPr lang="ru-RU" sz="1400" dirty="0"/>
              <a:t> уделили уважаемому ветерану Великой Отечественной войны Надежде </a:t>
            </a:r>
            <a:r>
              <a:rPr lang="ru-RU" sz="1400" dirty="0" err="1"/>
              <a:t>Ульяновне</a:t>
            </a:r>
            <a:r>
              <a:rPr lang="ru-RU" sz="1400" dirty="0"/>
              <a:t> </a:t>
            </a:r>
            <a:r>
              <a:rPr lang="ru-RU" sz="1400" dirty="0" err="1"/>
              <a:t>Петриго</a:t>
            </a:r>
            <a:r>
              <a:rPr lang="ru-RU" sz="1400" dirty="0"/>
              <a:t>, которая во время войны участвовала в подпольном и партизанском движении. Волонтеры и Дед Мороз со Снегурочкой поздравили ветерана и передали ей подарки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Акция </a:t>
            </a:r>
            <a:r>
              <a:rPr lang="ru-RU" sz="1400" dirty="0"/>
              <a:t>была организована совместно с волонтерскими отрядами факультета и ПО ГрГУ имени Янки Купалы ОО «БСЖ», которая объединила всех неравнодушных студентов и сотрудников факультета экономики и управления, дарящих рождественское счастье</a:t>
            </a:r>
            <a:r>
              <a:rPr lang="ru-RU" sz="1400" b="1" dirty="0"/>
              <a:t>.</a:t>
            </a:r>
            <a:endParaRPr lang="ru-RU" sz="1400" dirty="0"/>
          </a:p>
        </p:txBody>
      </p:sp>
      <p:pic>
        <p:nvPicPr>
          <p:cNvPr id="1028" name="Picture 4" descr="photo 2021 12 28 12 06 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49" y="922982"/>
            <a:ext cx="2113771" cy="15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481" y="5621061"/>
            <a:ext cx="6488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www.grsu.by/component/k2/item/40417-na-fakultete-ekonomiki-i-upravleniya-proshla-novogodnyaya-blagotvoritelnaya-yarmarka.html</a:t>
            </a:r>
            <a:endParaRPr lang="ru-RU" sz="1200" dirty="0"/>
          </a:p>
        </p:txBody>
      </p:sp>
      <p:pic>
        <p:nvPicPr>
          <p:cNvPr id="1030" name="Picture 6" descr="photo 2022 12 28 14 27 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49" y="2636912"/>
            <a:ext cx="2087623" cy="15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_2022-12-28_14-27-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24" y="4457230"/>
            <a:ext cx="2091996" cy="139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771" y="6082846"/>
            <a:ext cx="6488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1"/>
              </a:rPr>
              <a:t>https://</a:t>
            </a:r>
            <a:r>
              <a:rPr lang="en-US" sz="1200" dirty="0" smtClean="0">
                <a:hlinkClick r:id="rId11"/>
              </a:rPr>
              <a:t>www.grsu.by/component/k2/item/44535-kupalovtsy-daryat-teplo-i-zabotu-v-preddverii-novogo-goda.html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4795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7210" y="127869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Коллектив военного факультета присоединился к акции «Наши дети»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525" y="796371"/>
            <a:ext cx="5382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«Наши дети» – ежегодная республиканская акция, которая ставит главной целью подарить праздник каждому ребенку! Организации и предприятия всегда с большой радостью становятся в эти дни настоящими волшебниками.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Коллектив военного факультета ГрГУ имени Янки Купалы также не остался в стороне и подарил праздник семье </a:t>
            </a:r>
            <a:r>
              <a:rPr lang="ru-RU" dirty="0" err="1"/>
              <a:t>Важник</a:t>
            </a:r>
            <a:r>
              <a:rPr lang="ru-RU" dirty="0"/>
              <a:t>. Вместе с </a:t>
            </a:r>
            <a:r>
              <a:rPr lang="ru-RU" dirty="0" err="1"/>
              <a:t>купаловцами</a:t>
            </a:r>
            <a:r>
              <a:rPr lang="ru-RU" dirty="0"/>
              <a:t> к ним в дом заглянули Дедушка мороз и Снегурочка.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 слову, офицеры и курсанты военного факультета уже на протяжении многих лет присоединяются к акции «Наши дети» совместно с гимназией №4 города Гродно.</a:t>
            </a:r>
          </a:p>
        </p:txBody>
      </p:sp>
      <p:pic>
        <p:nvPicPr>
          <p:cNvPr id="4101" name="Picture 5" descr="photo 2022 12 30 11 39 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02" y="105273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193" y="5494867"/>
            <a:ext cx="5297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www.grsu.by/component/k2/item/44554-kollektiv-voennogo-fakulteta-prisoedinilsya-k-aktsii-nashi-deti.html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385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428648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15071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97210" y="81643"/>
            <a:ext cx="6752461" cy="464247"/>
          </a:xfrm>
          <a:prstGeom prst="rect">
            <a:avLst/>
          </a:prstGeom>
        </p:spPr>
        <p:txBody>
          <a:bodyPr vert="horz" lIns="86866" tIns="43433" rIns="86866" bIns="43433" rtlCol="0" anchor="ctr">
            <a:noAutofit/>
          </a:bodyPr>
          <a:lstStyle>
            <a:lvl1pPr algn="ctr" defTabSz="1027661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Социальная поддержка и стимулирование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0060" y="2065020"/>
            <a:ext cx="4304278" cy="491042"/>
          </a:xfrm>
          <a:prstGeom prst="roundRect">
            <a:avLst/>
          </a:prstGeom>
          <a:gradFill>
            <a:gsLst>
              <a:gs pos="0">
                <a:srgbClr val="72AFD8">
                  <a:gamma/>
                  <a:tint val="10196"/>
                  <a:invGamma/>
                </a:srgbClr>
              </a:gs>
              <a:gs pos="0">
                <a:srgbClr val="44546A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0" scaled="1"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60436">
              <a:defRPr/>
            </a:pPr>
            <a:endParaRPr lang="ru-RU" sz="1439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6673" y="2044517"/>
            <a:ext cx="5309012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32" dirty="0"/>
              <a:t>Скидки в оплате за обучение до 60%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0312" y="2772119"/>
            <a:ext cx="4783876" cy="1152681"/>
          </a:xfrm>
          <a:prstGeom prst="roundRect">
            <a:avLst/>
          </a:prstGeom>
          <a:gradFill>
            <a:gsLst>
              <a:gs pos="0">
                <a:srgbClr val="72AFD8">
                  <a:gamma/>
                  <a:tint val="10196"/>
                  <a:invGamma/>
                </a:srgbClr>
              </a:gs>
              <a:gs pos="0">
                <a:srgbClr val="44546A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0" scaled="1"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60436">
              <a:defRPr/>
            </a:pPr>
            <a:endParaRPr lang="ru-RU" sz="1439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3284" y="2878617"/>
            <a:ext cx="5526395" cy="103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32" dirty="0"/>
              <a:t>Премирование за достижения в области учебной и научной деятельности,</a:t>
            </a:r>
            <a:br>
              <a:rPr lang="ru-RU" sz="2032" dirty="0"/>
            </a:br>
            <a:r>
              <a:rPr lang="ru-RU" sz="2032" dirty="0"/>
              <a:t>спорта и творчества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33091" y="4078471"/>
            <a:ext cx="4698905" cy="518095"/>
          </a:xfrm>
          <a:prstGeom prst="roundRect">
            <a:avLst/>
          </a:prstGeom>
          <a:gradFill>
            <a:gsLst>
              <a:gs pos="0">
                <a:srgbClr val="72AFD8">
                  <a:gamma/>
                  <a:tint val="10196"/>
                  <a:invGamma/>
                </a:srgbClr>
              </a:gs>
              <a:gs pos="0">
                <a:srgbClr val="44546A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0" scaled="1"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60436">
              <a:defRPr/>
            </a:pPr>
            <a:endParaRPr lang="ru-RU" sz="1439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9996" y="4119386"/>
            <a:ext cx="4572000" cy="4050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32" dirty="0"/>
              <a:t>Надбавки к стипендии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9764" y="4763056"/>
            <a:ext cx="4783877" cy="863049"/>
          </a:xfrm>
          <a:prstGeom prst="roundRect">
            <a:avLst/>
          </a:prstGeom>
          <a:gradFill>
            <a:gsLst>
              <a:gs pos="0">
                <a:srgbClr val="72AFD8">
                  <a:gamma/>
                  <a:tint val="10196"/>
                  <a:invGamma/>
                </a:srgbClr>
              </a:gs>
              <a:gs pos="0">
                <a:srgbClr val="44546A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0" scaled="1"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60436">
              <a:defRPr/>
            </a:pPr>
            <a:endParaRPr lang="ru-RU" sz="1439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1380" y="4878931"/>
            <a:ext cx="5459599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32" dirty="0"/>
              <a:t>Материальная и адресная социальная помощь</a:t>
            </a:r>
          </a:p>
        </p:txBody>
      </p:sp>
      <p:pic>
        <p:nvPicPr>
          <p:cNvPr id="37" name="Picture 2" descr="https://flashbrand.ru/sites/default/files/images/flashbrand-.cenovaya-politikayu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89" y="1721962"/>
            <a:ext cx="2475870" cy="139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nauka.nsuem.ru/upload/iblock/cc2/young_people_study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42" y="3176833"/>
            <a:ext cx="2213153" cy="16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477446" y="1160574"/>
            <a:ext cx="3718811" cy="518095"/>
          </a:xfrm>
          <a:prstGeom prst="roundRect">
            <a:avLst/>
          </a:prstGeom>
          <a:gradFill>
            <a:gsLst>
              <a:gs pos="0">
                <a:srgbClr val="72AFD8">
                  <a:gamma/>
                  <a:tint val="10196"/>
                  <a:invGamma/>
                </a:srgbClr>
              </a:gs>
              <a:gs pos="0">
                <a:srgbClr val="44546A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0" scaled="1"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60436">
              <a:defRPr/>
            </a:pPr>
            <a:endParaRPr lang="ru-RU" sz="1439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9010" y="1224233"/>
            <a:ext cx="4020506" cy="390777"/>
          </a:xfrm>
          <a:prstGeom prst="rect">
            <a:avLst/>
          </a:prstGeom>
        </p:spPr>
        <p:txBody>
          <a:bodyPr wrap="square" lIns="77305" tIns="38654" rIns="77305" bIns="38654">
            <a:spAutoFit/>
          </a:bodyPr>
          <a:lstStyle/>
          <a:p>
            <a:pPr algn="just"/>
            <a:r>
              <a:rPr lang="ru-RU" sz="2032" dirty="0">
                <a:latin typeface="Arial" pitchFamily="34" charset="0"/>
                <a:cs typeface="Arial" pitchFamily="34" charset="0"/>
              </a:rPr>
              <a:t>Перевод на бюджетную форму </a:t>
            </a:r>
          </a:p>
        </p:txBody>
      </p:sp>
      <p:pic>
        <p:nvPicPr>
          <p:cNvPr id="41" name="Picture 6" descr="https://www.xenonacademy.net/wp-content/uploads/2013/08/shutterstock_188066666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5" y="4232193"/>
            <a:ext cx="3365731" cy="203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4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668" y="98614"/>
            <a:ext cx="764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Купаловцы</a:t>
            </a:r>
            <a:r>
              <a:rPr lang="ru-RU" sz="1600" b="1" dirty="0">
                <a:solidFill>
                  <a:schemeClr val="bg1"/>
                </a:solidFill>
              </a:rPr>
              <a:t> приняли участие в республиканской благотворительной акции «Соберем детей в школу»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IMG 34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2321391" cy="154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_3504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44" y="2780928"/>
            <a:ext cx="2322300" cy="15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G_346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46" y="4522286"/>
            <a:ext cx="2261598" cy="15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454" y="836712"/>
            <a:ext cx="6135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Республиканская благотворительная акция «Соберем детей в школу» стала уже традиционной. Ее главная цель – помочь подготовиться к школе социально уязвимым категориям населения.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772" y="1916832"/>
            <a:ext cx="61994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В Гродненском государственном университете имени Янки Купалы работал пункт сбора, куда любой желающий мог принести канцелярские принадлежности. Также к акции присоединились ячейки общественных организаций, действующих в университете. Это профсоюзные комитеты сотрудников и студентов, Красный Крест, Белая Русь, БРСМ. Кроме того, наши волонтеры работали в пункте сбора в одном из торговых центров Гродно, где к акции присоединились неравнодушные горожане.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Все собранные </a:t>
            </a:r>
            <a:r>
              <a:rPr lang="ru-RU" dirty="0" err="1">
                <a:latin typeface="pt_sans_caption"/>
              </a:rPr>
              <a:t>купаловцами</a:t>
            </a:r>
            <a:r>
              <a:rPr lang="ru-RU" dirty="0">
                <a:latin typeface="pt_sans_caption"/>
              </a:rPr>
              <a:t> школьные принадлежности были переданы детям, обучающимся в СШ №7 и СШ №18.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063" y="5610151"/>
            <a:ext cx="6056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www.grsu.by/component/k2/item/43197-kupalovtsy-prinyali-uchastie-v-respublikanskoj-blagotvoritelnoj-aktsii-soberem-detej-v-shkolu.html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589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G_37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79"/>
            <a:ext cx="3543521" cy="23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668" y="98614"/>
            <a:ext cx="7640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Ректор университета встретилась с многодетными сотрудниками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0196" y="804358"/>
            <a:ext cx="8380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pt_sans_caption"/>
              </a:rPr>
              <a:t>В </a:t>
            </a:r>
            <a:r>
              <a:rPr lang="ru-RU" b="1" dirty="0" err="1">
                <a:latin typeface="pt_sans_caption"/>
              </a:rPr>
              <a:t>Купаловском</a:t>
            </a:r>
            <a:r>
              <a:rPr lang="ru-RU" b="1" dirty="0">
                <a:latin typeface="pt_sans_caption"/>
              </a:rPr>
              <a:t> университете на протяжении многих лет было доброй традицией в честь Дня матери чествовать прекрасных мам университета. Сегодня была заложена новая традиция – вместе с прекрасными дамами за столом сидели и многодетные отцы.</a:t>
            </a:r>
            <a:endParaRPr lang="ru-RU" dirty="0">
              <a:latin typeface="pt_sans_captio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В этом году в Беларуси впервые отмечается День отца, поэтому традиционное чаепитие с мамами было расширено! В этом году в теплой домашней обстановке Ирина Федоровна поприветствовала многодетных отцов и матерей.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668" y="3070701"/>
            <a:ext cx="835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_sans_caption"/>
              </a:rPr>
              <a:t>В уютной обстановке </a:t>
            </a:r>
            <a:r>
              <a:rPr lang="ru-RU" dirty="0" err="1">
                <a:latin typeface="pt_sans_caption"/>
              </a:rPr>
              <a:t>купаловцы</a:t>
            </a:r>
            <a:r>
              <a:rPr lang="ru-RU" dirty="0">
                <a:latin typeface="pt_sans_caption"/>
              </a:rPr>
              <a:t> поделились секретами счастливой семейной жизни и рассказали милые личные истории.</a:t>
            </a:r>
            <a:endParaRPr lang="ru-RU" dirty="0"/>
          </a:p>
        </p:txBody>
      </p:sp>
      <p:pic>
        <p:nvPicPr>
          <p:cNvPr id="2052" name="Picture 4" descr="IMG_36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67734"/>
            <a:ext cx="3515538" cy="23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0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668" y="98614"/>
            <a:ext cx="7640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</a:t>
            </a:r>
            <a:r>
              <a:rPr lang="ru-RU" sz="1600" b="1" dirty="0" err="1">
                <a:solidFill>
                  <a:schemeClr val="bg1"/>
                </a:solidFill>
              </a:rPr>
              <a:t>Купаловском</a:t>
            </a:r>
            <a:r>
              <a:rPr lang="ru-RU" sz="1600" b="1" dirty="0">
                <a:solidFill>
                  <a:schemeClr val="bg1"/>
                </a:solidFill>
              </a:rPr>
              <a:t> университете отмечают День матери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196" y="692696"/>
            <a:ext cx="8380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caption"/>
              </a:rPr>
              <a:t>Праздничные мероприятия проходят в ГрГУ имени Янки Купалы на протяжении </a:t>
            </a:r>
            <a:r>
              <a:rPr lang="ru-RU" b="1" dirty="0" smtClean="0">
                <a:latin typeface="pt_sans_caption"/>
              </a:rPr>
              <a:t>недели</a:t>
            </a:r>
            <a:r>
              <a:rPr lang="ru-RU" b="1" dirty="0">
                <a:latin typeface="pt_sans_caption"/>
              </a:rPr>
              <a:t>. В университете уже давно стало доброй традицией масштабно отмечать этот светлый и теплый праздник</a:t>
            </a:r>
            <a:r>
              <a:rPr lang="ru-RU" b="1" dirty="0" smtClean="0">
                <a:latin typeface="pt_sans_caption"/>
              </a:rPr>
              <a:t>. </a:t>
            </a:r>
            <a:endParaRPr lang="ru-RU" b="0" i="0" dirty="0">
              <a:effectLst/>
              <a:latin typeface="pt_sans_caption"/>
            </a:endParaRPr>
          </a:p>
        </p:txBody>
      </p:sp>
      <p:pic>
        <p:nvPicPr>
          <p:cNvPr id="3074" name="Picture 2" descr="IMG_30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448272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_E30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55" y="4365104"/>
            <a:ext cx="2446489" cy="16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G_0896-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457027" cy="16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210" y="1666543"/>
            <a:ext cx="8323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Неизменной популярностью пользуется акция «Отправь открытку маме». Всем желающим сегодня предложили подписать милую праздничную открытку и отправить ее маме в любую точку страны. Для этого никуда не нужно идти! Достаточно было все подписать, а волонтеры отнесут все поздравления на почту и отправят их</a:t>
            </a:r>
            <a:r>
              <a:rPr lang="ru-RU" sz="1600" dirty="0" smtClean="0">
                <a:latin typeface="pt_sans_caption"/>
              </a:rPr>
              <a:t>!</a:t>
            </a:r>
            <a:endParaRPr lang="ru-RU" sz="1600" dirty="0">
              <a:latin typeface="pt_sans_captio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210" y="2898810"/>
            <a:ext cx="8323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t_sans_caption"/>
              </a:rPr>
              <a:t>Важным событием стала выездная акция, которую организовали представители факультета экономики и управления и факультета искусств и дизайна совместно с первичной организацией </a:t>
            </a:r>
            <a:r>
              <a:rPr lang="ru-RU" sz="1600" dirty="0" err="1">
                <a:latin typeface="pt_sans_caption"/>
              </a:rPr>
              <a:t>Купаловского</a:t>
            </a:r>
            <a:r>
              <a:rPr lang="ru-RU" sz="1600" dirty="0">
                <a:latin typeface="pt_sans_caption"/>
              </a:rPr>
              <a:t> университета общественного объединения «Белорусский союз женщин» во вспомогательной школе №1 Гродно, где обучаются дети с особенностями психофизического развития. 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073551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www.grsu.by/component/k2/item/43792-v-kupalovskom-universitete-otmechayut-den-materi.html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516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668" y="98614"/>
            <a:ext cx="764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Купаловцы</a:t>
            </a:r>
            <a:r>
              <a:rPr lang="ru-RU" sz="1600" b="1" dirty="0">
                <a:solidFill>
                  <a:schemeClr val="bg1"/>
                </a:solidFill>
              </a:rPr>
              <a:t> поздравили воспитанников </a:t>
            </a:r>
            <a:r>
              <a:rPr lang="ru-RU" sz="1600" b="1" dirty="0" err="1">
                <a:solidFill>
                  <a:schemeClr val="bg1"/>
                </a:solidFill>
              </a:rPr>
              <a:t>Василишковского</a:t>
            </a:r>
            <a:r>
              <a:rPr lang="ru-RU" sz="1600" b="1" dirty="0">
                <a:solidFill>
                  <a:schemeClr val="bg1"/>
                </a:solidFill>
              </a:rPr>
              <a:t> дома-интерната с Международным днем защиты детей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614" y="791355"/>
            <a:ext cx="843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t_sans_bold"/>
              </a:rPr>
              <a:t>Первый </a:t>
            </a:r>
            <a:r>
              <a:rPr lang="ru-RU" b="1" dirty="0">
                <a:latin typeface="pt_sans_bold"/>
              </a:rPr>
              <a:t>день лета всегда встречается с особым трепетом. </a:t>
            </a:r>
            <a:r>
              <a:rPr lang="ru-RU" b="1" dirty="0" smtClean="0">
                <a:latin typeface="pt_sans_bold"/>
              </a:rPr>
              <a:t>Воспитанники  </a:t>
            </a:r>
            <a:r>
              <a:rPr lang="ru-RU" b="1" dirty="0" err="1">
                <a:latin typeface="pt_sans_bold"/>
              </a:rPr>
              <a:t>Василишковского</a:t>
            </a:r>
            <a:r>
              <a:rPr lang="ru-RU" b="1" dirty="0">
                <a:latin typeface="pt_sans_bold"/>
              </a:rPr>
              <a:t> дома-интерната для детей-инвалидов с особенностями психофизического развития получили много тепла от гостей, которые пришли к ним на праздник.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8580" y="2060848"/>
            <a:ext cx="8155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pt_sans_caption"/>
              </a:rPr>
              <a:t>Купаловцы</a:t>
            </a:r>
            <a:r>
              <a:rPr lang="ru-RU" dirty="0">
                <a:latin typeface="pt_sans_caption"/>
              </a:rPr>
              <a:t> подарили ребятам канцелярские принадлежности, книги, собранные во время волонтерской акции, которая прошла на юридическом факультете. Также Оксана Котова передала дому-интернату поздравления от ректора ГрГУ имени Янки Купалы Ирины Китурко и денежный сертификат.</a:t>
            </a:r>
            <a:endParaRPr lang="ru-RU" dirty="0"/>
          </a:p>
        </p:txBody>
      </p:sp>
      <p:pic>
        <p:nvPicPr>
          <p:cNvPr id="5122" name="Picture 2" descr="IMG_56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484278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G_588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2484278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G_60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5"/>
            <a:ext cx="24842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557007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www.grsu.by/component/k2/item/42420-kupalovtsy-pozdravili-vospitannikov-vasilishkovskogo-doma-internata-s-mezhdunarodnym-dnem-zashchity-detej.html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3199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492" y="44624"/>
            <a:ext cx="7539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Центр волонтерской деятельности ГрГУ имени Янки Купалы отмечен благодарностью Министра образования Республики Беларусь Андрея Иванца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hoto 2022 12 21 13 18 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2664296" cy="177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_2022-12-21_13-18-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49" y="4149080"/>
            <a:ext cx="2625603" cy="17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_2022-12-21_13-18-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25" y="4149080"/>
            <a:ext cx="2645548" cy="17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668" y="753666"/>
            <a:ext cx="84358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atin typeface="pt_sans_bold"/>
              </a:rPr>
              <a:t>Награждение состоялось в рамках II Республиканского фестиваля методических разработок по организации тематических занятий по </a:t>
            </a:r>
            <a:r>
              <a:rPr lang="ru-RU" sz="1600" b="1" dirty="0" err="1">
                <a:latin typeface="pt_sans_bold"/>
              </a:rPr>
              <a:t>волонтерству</a:t>
            </a:r>
            <a:r>
              <a:rPr lang="ru-RU" sz="1600" b="1" dirty="0">
                <a:latin typeface="pt_sans_bold"/>
              </a:rPr>
              <a:t>, который объединил более 100 координаторов волонтерских центров, специалистов по работе с молодежью учреждений образования со всех регионов Беларуси.</a:t>
            </a:r>
            <a:endParaRPr lang="ru-RU" sz="1600" dirty="0">
              <a:latin typeface="Comic Sans MS"/>
            </a:endParaRPr>
          </a:p>
          <a:p>
            <a:pPr algn="just">
              <a:spcAft>
                <a:spcPts val="0"/>
              </a:spcAft>
            </a:pPr>
            <a:r>
              <a:rPr lang="ru-RU" sz="1600" dirty="0" err="1">
                <a:latin typeface="pt_sans_caption"/>
              </a:rPr>
              <a:t>Купаловский</a:t>
            </a:r>
            <a:r>
              <a:rPr lang="ru-RU" sz="1600" dirty="0">
                <a:latin typeface="pt_sans_caption"/>
              </a:rPr>
              <a:t> университет на фестивале представила педагог социальный 1 категории социально-педагогической и психологической службы Валентина Есина. Благодарность нашему Центру выразили за весомый вклад в волонтерское движение, вовлечение студентов в социально значимую общественную деятельность и благородную миссию по продвижению добровольчества в Республике Беларусь.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В программе фестиваля также были презентация второй части сборника методических разработок по организации тематических занятий по </a:t>
            </a:r>
            <a:r>
              <a:rPr lang="ru-RU" sz="1600" dirty="0" err="1">
                <a:latin typeface="pt_sans_caption"/>
              </a:rPr>
              <a:t>волонтерству</a:t>
            </a:r>
            <a:r>
              <a:rPr lang="ru-RU" sz="1600" dirty="0">
                <a:latin typeface="pt_sans_caption"/>
              </a:rPr>
              <a:t> «Как научить помогать», работа секций, творческие мастерские, а также Республиканская добрая акция «ПроДОБРО.by</a:t>
            </a:r>
            <a:r>
              <a:rPr lang="ru-RU" sz="1600" dirty="0" smtClean="0">
                <a:latin typeface="pt_sans_caption"/>
              </a:rPr>
              <a:t>».</a:t>
            </a:r>
            <a:endParaRPr lang="ru-RU" sz="1600" dirty="0">
              <a:latin typeface="pt_sans_captio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00212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www.grsu.by/component/k2/item/44479-tsentr-volonterskoj-deyatelnosti-grgu-imeni-yanki-kupaly-otmechen-blagodarnostyu-ministra-obrazovaniya-respubliki-belarus-andreya-ivantsa.html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158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492" y="159878"/>
            <a:ext cx="7539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Купаловцы</a:t>
            </a:r>
            <a:r>
              <a:rPr lang="ru-RU" sz="1600" b="1" dirty="0">
                <a:solidFill>
                  <a:schemeClr val="bg1"/>
                </a:solidFill>
              </a:rPr>
              <a:t> приняли участие в «Неделе добра»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772" y="764704"/>
            <a:ext cx="87197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На прошлой неделе проходила благотворительная акция «Неделя добра», в рамках которой собирали предметы первой необходимости, продукты и товары для творчества в помощь ГУСО «Гродненский дом-интернат для престарелых и инвалидов» в деревне Пышки.</a:t>
            </a:r>
          </a:p>
          <a:p>
            <a:endParaRPr lang="ru-RU" dirty="0"/>
          </a:p>
          <a:p>
            <a:pPr algn="just"/>
            <a:r>
              <a:rPr lang="ru-RU" dirty="0"/>
              <a:t>Волонтеры юридического факультета доставили все собранные предметы в ГУСО «Гродненский дом-интернат для престарелых и инвалидов». Напомним, что акция была приурочена ко Дню пожилого человека и объединила участников разных факультетов и структурных подразделений ГрГУ имени Янки Купалы.</a:t>
            </a:r>
          </a:p>
        </p:txBody>
      </p:sp>
      <p:pic>
        <p:nvPicPr>
          <p:cNvPr id="2050" name="Picture 2" descr="nedelja dob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31" y="3573016"/>
            <a:ext cx="3503881" cy="23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064" y="54452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www.grsu.by/component/k2/item/43877-kupalovtsy-prinyali-uchastie-v-nedele-dobra.html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848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492" y="159878"/>
            <a:ext cx="7539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Волонтеры-</a:t>
            </a:r>
            <a:r>
              <a:rPr lang="ru-RU" sz="1600" b="1" dirty="0" err="1">
                <a:solidFill>
                  <a:schemeClr val="bg1"/>
                </a:solidFill>
              </a:rPr>
              <a:t>купаловцы</a:t>
            </a:r>
            <a:r>
              <a:rPr lang="ru-RU" sz="1600" b="1" dirty="0">
                <a:solidFill>
                  <a:schemeClr val="bg1"/>
                </a:solidFill>
              </a:rPr>
              <a:t> передали гуманитарную помощь нуждающимся детям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772" y="764704"/>
            <a:ext cx="87197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Волонтерский центр ГрГУ имени Янки Купалы в рамках благотворительной акции «Помоги детям Донбасса пойти в школу» передал гуманитарную помощь благотворительному фонду имени Алексея Талая.</a:t>
            </a:r>
          </a:p>
          <a:p>
            <a:endParaRPr lang="ru-RU" dirty="0"/>
          </a:p>
          <a:p>
            <a:pPr algn="just"/>
            <a:r>
              <a:rPr lang="ru-RU" dirty="0" err="1"/>
              <a:t>Купаловцы</a:t>
            </a:r>
            <a:r>
              <a:rPr lang="ru-RU" dirty="0"/>
              <a:t> пожертвовали множество вещей, необходимых каждому школьнику: рюкзаки, пеналы, тетрадки, альбомы, ручки, карандаши, ножницы, краски и многое другое! Все собранные принадлежности волонтеры передали представителю фонда.</a:t>
            </a:r>
          </a:p>
          <a:p>
            <a:endParaRPr lang="ru-RU" dirty="0"/>
          </a:p>
          <a:p>
            <a:pPr algn="just"/>
            <a:r>
              <a:rPr lang="ru-RU" dirty="0"/>
              <a:t>К слову, волонтеры </a:t>
            </a:r>
            <a:r>
              <a:rPr lang="ru-RU" dirty="0" err="1"/>
              <a:t>Купаловского</a:t>
            </a:r>
            <a:r>
              <a:rPr lang="ru-RU" dirty="0"/>
              <a:t> университета никогда не остаются в стороне и приходят на помощь. Они участвуют в республиканских акциях, организовывают университетские благотворительные мероприятия и принимают участие в </a:t>
            </a:r>
            <a:r>
              <a:rPr lang="ru-RU" dirty="0" smtClean="0"/>
              <a:t>сопровождении </a:t>
            </a:r>
            <a:r>
              <a:rPr lang="ru-RU" dirty="0"/>
              <a:t>городских, областных и даже республиканских мероприятий.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IMG_4884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40" y="4230283"/>
            <a:ext cx="2902532" cy="19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G_489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96" y="4230283"/>
            <a:ext cx="2902532" cy="19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2531" y="4437112"/>
            <a:ext cx="24395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www.grsu.by/component/k2/item/43992-volontery-kupalovtsy-peredelali-gumanitarnuyu-pomoshch-nuzhdayushchimsya-detyam.html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15349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6499</TotalTime>
  <Words>1224</Words>
  <Application>Microsoft Office PowerPoint</Application>
  <PresentationFormat>Экран (4:3)</PresentationFormat>
  <Paragraphs>85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 университета</dc:title>
  <dc:creator>МАКАРОВА АННА ВАЛЕРЬЕВНА</dc:creator>
  <cp:lastModifiedBy>ЧАПЛИНСКАЯ СВЕТЛАНА ЛЕОНИДОВНА</cp:lastModifiedBy>
  <cp:revision>300</cp:revision>
  <cp:lastPrinted>2022-08-31T19:27:54Z</cp:lastPrinted>
  <dcterms:created xsi:type="dcterms:W3CDTF">2022-08-29T06:47:08Z</dcterms:created>
  <dcterms:modified xsi:type="dcterms:W3CDTF">2023-11-14T10:41:30Z</dcterms:modified>
</cp:coreProperties>
</file>