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60" r:id="rId3"/>
    <p:sldId id="363" r:id="rId4"/>
    <p:sldId id="364" r:id="rId5"/>
    <p:sldId id="361" r:id="rId6"/>
    <p:sldId id="362" r:id="rId7"/>
    <p:sldId id="359" r:id="rId8"/>
  </p:sldIdLst>
  <p:sldSz cx="9144000" cy="6858000" type="screen4x3"/>
  <p:notesSz cx="6786563" cy="9923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33" autoAdjust="0"/>
  </p:normalViewPr>
  <p:slideViewPr>
    <p:cSldViewPr>
      <p:cViewPr>
        <p:scale>
          <a:sx n="70" d="100"/>
          <a:sy n="70" d="100"/>
        </p:scale>
        <p:origin x="-754" y="-1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7939A217-F63D-4D82-9FC5-8A4B68C68167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0B5203-513C-46D3-AA24-EF7B746F0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206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DFF97B29-BB46-4C93-A7A4-12FFB28DED77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657" y="4713645"/>
            <a:ext cx="5429250" cy="4465558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F2117294-C1D6-4163-95D3-0CB7D4D75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5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799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799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799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799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799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87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02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0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7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33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5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8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4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8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5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17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41029-studenty-grgu-imeni-yanki-kupaly-udostoeny-stipendiej-belorusskogo-fonda-mira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4360-v-kupalovskom-universitete-nedelya-pravovykh-znanij-zavershilas-obshcheuniversitetskoj-intellektualnoj-igroj-ya-znayu-priurochennoj-ko-dnyu-prav-cheloveka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8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43401-kupalovtsy-prinyali-uchastie-v-aktsii-vmeste-dlya-dobrykh-del-v-den-narodnogo-edinstva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0525-kupalovtsy-prinimayut-uchastie-v-aktsii-nashi-deti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8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44539-kupalovtsy-ispolnili-zhelaniya-vospitannikov-vasilishkovskogo-doma-internata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3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6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=""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=""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Subtitle 31">
            <a:extLst>
              <a:ext uri="{FF2B5EF4-FFF2-40B4-BE49-F238E27FC236}">
                <a16:creationId xmlns="" xmlns:a16="http://schemas.microsoft.com/office/drawing/2014/main" id="{AF782006-E618-4A9E-ACF4-6A6CC766E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21" y="5445224"/>
            <a:ext cx="7585233" cy="923330"/>
          </a:xfrm>
        </p:spPr>
        <p:txBody>
          <a:bodyPr anchor="t"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  <a:latin typeface="Impact" pitchFamily="34" charset="0"/>
              </a:rPr>
              <a:t>Цель 10: Сокращение неравенства внутри стран и между ними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938F1D3-AE06-426F-A875-9F931DCBCFF6}"/>
              </a:ext>
            </a:extLst>
          </p:cNvPr>
          <p:cNvSpPr txBox="1"/>
          <p:nvPr/>
        </p:nvSpPr>
        <p:spPr>
          <a:xfrm>
            <a:off x="-396552" y="3103800"/>
            <a:ext cx="7128792" cy="14773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Цели ООН в области устойчивого развития</a:t>
            </a:r>
            <a:endParaRPr lang="ru-RU" sz="4800" dirty="0">
              <a:solidFill>
                <a:schemeClr val="bg1"/>
              </a:solidFill>
              <a:effectLst>
                <a:outerShdw blurRad="50800" dist="25400" dir="2700000" algn="tl" rotWithShape="0">
                  <a:prstClr val="black">
                    <a:alpha val="72000"/>
                  </a:prstClr>
                </a:outerShdw>
              </a:effectLst>
              <a:latin typeface="Impac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639" y="3187539"/>
            <a:ext cx="2974314" cy="278717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092280" y="4284385"/>
            <a:ext cx="1196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2022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8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2052736" y="-92546"/>
            <a:ext cx="11196736" cy="6905922"/>
            <a:chOff x="-2052736" y="-92546"/>
            <a:chExt cx="11196736" cy="690592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-2052736" y="6561376"/>
              <a:ext cx="9143999" cy="252000"/>
              <a:chOff x="-2052736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0064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-2052736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" name="Group 5">
              <a:extLst>
                <a:ext uri="{FF2B5EF4-FFF2-40B4-BE49-F238E27FC236}">
                  <a16:creationId xmlns="" xmlns:a16="http://schemas.microsoft.com/office/drawing/2014/main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="" xmlns:a16="http://schemas.microsoft.com/office/drawing/2014/main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="" xmlns:a16="http://schemas.microsoft.com/office/drawing/2014/main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26" name="Title 17"/>
          <p:cNvSpPr txBox="1">
            <a:spLocks/>
          </p:cNvSpPr>
          <p:nvPr/>
        </p:nvSpPr>
        <p:spPr>
          <a:xfrm>
            <a:off x="497210" y="-27384"/>
            <a:ext cx="8323262" cy="6627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4791" y="1"/>
            <a:ext cx="5996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Студентки </a:t>
            </a:r>
            <a:r>
              <a:rPr lang="ru-RU" b="1" dirty="0" err="1">
                <a:solidFill>
                  <a:schemeClr val="bg1"/>
                </a:solidFill>
              </a:rPr>
              <a:t>Купаловского</a:t>
            </a:r>
            <a:r>
              <a:rPr lang="ru-RU" b="1" dirty="0">
                <a:solidFill>
                  <a:schemeClr val="bg1"/>
                </a:solidFill>
              </a:rPr>
              <a:t> университета удостоены стипендий Белорусского фонда мира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6809" y="847740"/>
            <a:ext cx="552535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Ежегодно талантливую и одаренную молодежь </a:t>
            </a:r>
            <a:r>
              <a:rPr lang="ru-RU" sz="1600" b="1" dirty="0" err="1"/>
              <a:t>Гродненщины</a:t>
            </a:r>
            <a:r>
              <a:rPr lang="ru-RU" sz="1600" b="1" dirty="0"/>
              <a:t> награждают стипендией Гродненского областного отделения общественного объединения «Белорусский фонд мира».</a:t>
            </a:r>
          </a:p>
          <a:p>
            <a:pPr algn="just"/>
            <a:r>
              <a:rPr lang="ru-RU" sz="1600" dirty="0" smtClean="0"/>
              <a:t>В </a:t>
            </a:r>
            <a:r>
              <a:rPr lang="ru-RU" sz="1600" dirty="0"/>
              <a:t>этом году высокой награды удостоены студентка 3 курса факультета искусств и дизайна Анна </a:t>
            </a:r>
            <a:r>
              <a:rPr lang="ru-RU" sz="1600" dirty="0" err="1"/>
              <a:t>Иолоп</a:t>
            </a:r>
            <a:r>
              <a:rPr lang="ru-RU" sz="1600" dirty="0"/>
              <a:t> и студентка 3 курса факультета истории, коммуникации и туризма Ульяна Войтович.</a:t>
            </a:r>
          </a:p>
          <a:p>
            <a:pPr algn="just"/>
            <a:r>
              <a:rPr lang="ru-RU" sz="1600" dirty="0" smtClean="0"/>
              <a:t>Анна </a:t>
            </a:r>
            <a:r>
              <a:rPr lang="ru-RU" sz="1600" dirty="0" err="1"/>
              <a:t>Иолоп</a:t>
            </a:r>
            <a:r>
              <a:rPr lang="ru-RU" sz="1600" dirty="0"/>
              <a:t> </a:t>
            </a:r>
            <a:r>
              <a:rPr lang="ru-RU" sz="1600" dirty="0" smtClean="0"/>
              <a:t>является членом волонтерского </a:t>
            </a:r>
            <a:r>
              <a:rPr lang="ru-RU" sz="1600" dirty="0"/>
              <a:t>отряда «Сердце – детям», студенческого совета факультета искусств и дизайна, председателем Студенческого Штаба трудовых дел университета. </a:t>
            </a:r>
          </a:p>
          <a:p>
            <a:pPr algn="just"/>
            <a:r>
              <a:rPr lang="ru-RU" sz="1600" dirty="0" smtClean="0"/>
              <a:t>Ульяна </a:t>
            </a:r>
            <a:r>
              <a:rPr lang="ru-RU" sz="1600" dirty="0"/>
              <a:t>Войтович успешно совмещает учебу с научно-исследовательской деятельностью. Выступает с докладами на научных конференциях. Награждена дипломом I степени за доклад «Потенциал использования объектов ЮНЕСКО в туризме» на студенческой научной конференции «</a:t>
            </a:r>
            <a:r>
              <a:rPr lang="ru-RU" sz="1600" dirty="0" smtClean="0"/>
              <a:t>FIKIT_SCIENCE», получила </a:t>
            </a:r>
            <a:r>
              <a:rPr lang="ru-RU" sz="1600" dirty="0"/>
              <a:t>диплом за первое место в III Международном дистанционном конкурсе научных работ «</a:t>
            </a:r>
            <a:r>
              <a:rPr lang="ru-RU" sz="1600" dirty="0" err="1"/>
              <a:t>Sustainable</a:t>
            </a:r>
            <a:r>
              <a:rPr lang="ru-RU" sz="1600" dirty="0"/>
              <a:t> </a:t>
            </a:r>
            <a:r>
              <a:rPr lang="ru-RU" sz="1600" dirty="0" err="1"/>
              <a:t>Tourism</a:t>
            </a:r>
            <a:r>
              <a:rPr lang="ru-RU" sz="1600" dirty="0"/>
              <a:t> </a:t>
            </a:r>
            <a:r>
              <a:rPr lang="ru-RU" sz="1600" dirty="0" err="1"/>
              <a:t>Developmen</a:t>
            </a:r>
            <a:r>
              <a:rPr lang="ru-RU" sz="1600" dirty="0" smtClean="0"/>
              <a:t>».</a:t>
            </a:r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496" y="646332"/>
            <a:ext cx="2599277" cy="173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393" y="2492896"/>
            <a:ext cx="2638019" cy="175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photo_2022-01-24_11-44-3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64" y="4365104"/>
            <a:ext cx="2555776" cy="170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3360" y="5805264"/>
            <a:ext cx="5588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0"/>
              </a:rPr>
              <a:t>https://</a:t>
            </a:r>
            <a:r>
              <a:rPr lang="en-US" sz="1400" dirty="0" smtClean="0">
                <a:hlinkClick r:id="rId10"/>
              </a:rPr>
              <a:t>www.grsu.by/component/k2/item/41029-studenty-grgu-imeni-yanki-kupaly-udostoeny-stipendiej-belorusskogo-fonda-mira.html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16473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2052736" y="-92546"/>
            <a:ext cx="11196736" cy="6905922"/>
            <a:chOff x="-2052736" y="-92546"/>
            <a:chExt cx="11196736" cy="690592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-2052736" y="6561376"/>
              <a:ext cx="9143999" cy="252000"/>
              <a:chOff x="-2052736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0064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-2052736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" name="Group 5">
              <a:extLst>
                <a:ext uri="{FF2B5EF4-FFF2-40B4-BE49-F238E27FC236}">
                  <a16:creationId xmlns="" xmlns:a16="http://schemas.microsoft.com/office/drawing/2014/main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="" xmlns:a16="http://schemas.microsoft.com/office/drawing/2014/main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="" xmlns:a16="http://schemas.microsoft.com/office/drawing/2014/main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26" name="Title 17"/>
          <p:cNvSpPr txBox="1">
            <a:spLocks/>
          </p:cNvSpPr>
          <p:nvPr/>
        </p:nvSpPr>
        <p:spPr>
          <a:xfrm>
            <a:off x="497210" y="-27384"/>
            <a:ext cx="8323262" cy="6627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4791" y="1"/>
            <a:ext cx="5996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 </a:t>
            </a:r>
            <a:r>
              <a:rPr lang="ru-RU" b="1" dirty="0" err="1">
                <a:solidFill>
                  <a:schemeClr val="bg1"/>
                </a:solidFill>
              </a:rPr>
              <a:t>Купаловском</a:t>
            </a:r>
            <a:r>
              <a:rPr lang="ru-RU" b="1" dirty="0">
                <a:solidFill>
                  <a:schemeClr val="bg1"/>
                </a:solidFill>
              </a:rPr>
              <a:t> университете «Неделя правовых знаний» завершилась общеуниверситетской интеллектуальной игрой «Я знаю», приуроченной ко Дню прав человека</a:t>
            </a:r>
          </a:p>
        </p:txBody>
      </p:sp>
      <p:pic>
        <p:nvPicPr>
          <p:cNvPr id="1026" name="Picture 2" descr="IMG 36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080" y="1052736"/>
            <a:ext cx="2887501" cy="19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6064" y="843559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/>
              <a:t>Игра проходила в рамках цикла мероприятий «Неделя правовых знаний» и реализации общеуниверситетского проекта «Правовой компас».</a:t>
            </a:r>
          </a:p>
          <a:p>
            <a:endParaRPr lang="ru-RU" dirty="0"/>
          </a:p>
          <a:p>
            <a:pPr algn="just"/>
            <a:r>
              <a:rPr lang="ru-RU" dirty="0"/>
              <a:t>9 декабря в главном корпусе </a:t>
            </a:r>
            <a:r>
              <a:rPr lang="ru-RU" dirty="0" err="1"/>
              <a:t>Купаловского</a:t>
            </a:r>
            <a:r>
              <a:rPr lang="ru-RU" dirty="0"/>
              <a:t> университета состоялась интеллектуальная игра «Я знаю». Участниками мероприятия стали команды студентов разных факультетов.</a:t>
            </a:r>
          </a:p>
          <a:p>
            <a:endParaRPr lang="ru-RU" dirty="0"/>
          </a:p>
          <a:p>
            <a:pPr algn="just"/>
            <a:r>
              <a:rPr lang="ru-RU" dirty="0"/>
              <a:t>Участникам интеллектуальной игры были предложены вопросы, которые способствовали формированию нравственно-правовых знаний, повышению компетенций в области юриспруденции.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92079" y="4852317"/>
            <a:ext cx="32075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www.grsu.by/component/k2/item/44360-v-kupalovskom-universitete-nedelya-pravovykh-znanij-zavershilas-obshcheuniversitetskoj-intellektualnoj-igroj-ya-znayu-priurochennoj-ko-dnyu-prav-cheloveka.html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17160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2052736" y="-92546"/>
            <a:ext cx="11196736" cy="6905922"/>
            <a:chOff x="-2052736" y="-92546"/>
            <a:chExt cx="11196736" cy="690592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-2052736" y="6561376"/>
              <a:ext cx="9143999" cy="252000"/>
              <a:chOff x="-2052736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0064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-2052736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" name="Group 5">
              <a:extLst>
                <a:ext uri="{FF2B5EF4-FFF2-40B4-BE49-F238E27FC236}">
                  <a16:creationId xmlns="" xmlns:a16="http://schemas.microsoft.com/office/drawing/2014/main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="" xmlns:a16="http://schemas.microsoft.com/office/drawing/2014/main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="" xmlns:a16="http://schemas.microsoft.com/office/drawing/2014/main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26" name="Title 17"/>
          <p:cNvSpPr txBox="1">
            <a:spLocks/>
          </p:cNvSpPr>
          <p:nvPr/>
        </p:nvSpPr>
        <p:spPr>
          <a:xfrm>
            <a:off x="497210" y="-27384"/>
            <a:ext cx="8323262" cy="6627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4791" y="1"/>
            <a:ext cx="5996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Купаловцы</a:t>
            </a:r>
            <a:r>
              <a:rPr lang="ru-RU" b="1" dirty="0">
                <a:solidFill>
                  <a:schemeClr val="bg1"/>
                </a:solidFill>
              </a:rPr>
              <a:t> приняли участие в акции «ВМЕСТЕ для добрых дел в День народного </a:t>
            </a:r>
            <a:r>
              <a:rPr lang="ru-RU" b="1" dirty="0" smtClean="0">
                <a:solidFill>
                  <a:schemeClr val="bg1"/>
                </a:solidFill>
              </a:rPr>
              <a:t>единства»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8684" y="764704"/>
            <a:ext cx="54834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День народного единства на площадке у молодежного центра «Гродно» волонтеры факультета экономики и управления, члены первичной организации </a:t>
            </a:r>
            <a:r>
              <a:rPr lang="ru-RU" dirty="0" err="1"/>
              <a:t>Купаловского</a:t>
            </a:r>
            <a:r>
              <a:rPr lang="ru-RU" dirty="0"/>
              <a:t> университета общественного объединения «Белорусский союз женщин» приняли активное участие в консолидированной акции общественных объединений </a:t>
            </a:r>
            <a:r>
              <a:rPr lang="ru-RU" dirty="0" err="1"/>
              <a:t>Гродненщины</a:t>
            </a:r>
            <a:r>
              <a:rPr lang="ru-RU" dirty="0"/>
              <a:t> для детей домов семейного типа и других уязвимых категорий детей «ВМЕСТЕ для добрых дел в День народного единства»! </a:t>
            </a:r>
            <a:endParaRPr lang="ru-RU" dirty="0" smtClean="0"/>
          </a:p>
          <a:p>
            <a:pPr algn="just"/>
            <a:r>
              <a:rPr lang="ru-RU" dirty="0" smtClean="0"/>
              <a:t>Инициатива </a:t>
            </a:r>
            <a:r>
              <a:rPr lang="ru-RU" dirty="0"/>
              <a:t>проведения этого мероприятия принадлежит Координационному совету общественных объединений и партий Гродненской области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Каждый </a:t>
            </a:r>
            <a:r>
              <a:rPr lang="ru-RU" dirty="0"/>
              <a:t>участник мероприятия получил подарки от общественных объединений </a:t>
            </a:r>
            <a:r>
              <a:rPr lang="ru-RU" dirty="0" smtClean="0"/>
              <a:t>и массу </a:t>
            </a:r>
            <a:r>
              <a:rPr lang="ru-RU" dirty="0"/>
              <a:t>положительных эмоций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2" descr="photo_2022-09-21_10-55-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36712"/>
            <a:ext cx="259228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oto_2022-09-21_10-55-4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254" y="4581128"/>
            <a:ext cx="2496172" cy="166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hoto_2022-09-21_10-55-5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08920"/>
            <a:ext cx="2639477" cy="175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6279703"/>
            <a:ext cx="852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10"/>
              </a:rPr>
              <a:t>https://</a:t>
            </a:r>
            <a:r>
              <a:rPr lang="en-US" sz="1200" dirty="0" smtClean="0">
                <a:hlinkClick r:id="rId10"/>
              </a:rPr>
              <a:t>www.grsu.by/component/k2/item/43401-kupalovtsy-prinyali-uchastie-v-aktsii-vmeste-dlya-dobrykh-del-v-den-narodnogo-edinstva.html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74361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2052736" y="-92546"/>
            <a:ext cx="11196736" cy="6905922"/>
            <a:chOff x="-2052736" y="-92546"/>
            <a:chExt cx="11196736" cy="690592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-2052736" y="6561376"/>
              <a:ext cx="9143999" cy="252000"/>
              <a:chOff x="-2052736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0064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-2052736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" name="Group 5">
              <a:extLst>
                <a:ext uri="{FF2B5EF4-FFF2-40B4-BE49-F238E27FC236}">
                  <a16:creationId xmlns="" xmlns:a16="http://schemas.microsoft.com/office/drawing/2014/main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="" xmlns:a16="http://schemas.microsoft.com/office/drawing/2014/main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="" xmlns:a16="http://schemas.microsoft.com/office/drawing/2014/main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26" name="Title 17"/>
          <p:cNvSpPr txBox="1">
            <a:spLocks/>
          </p:cNvSpPr>
          <p:nvPr/>
        </p:nvSpPr>
        <p:spPr>
          <a:xfrm>
            <a:off x="497210" y="-27384"/>
            <a:ext cx="8323262" cy="6627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876" y="98452"/>
            <a:ext cx="7389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bg1"/>
                </a:solidFill>
              </a:rPr>
              <a:t>Купаловцы</a:t>
            </a:r>
            <a:r>
              <a:rPr lang="ru-RU" sz="1600" b="1" dirty="0">
                <a:solidFill>
                  <a:schemeClr val="bg1"/>
                </a:solidFill>
              </a:rPr>
              <a:t> принимают участие в акции «Наши дети»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4772" y="843559"/>
            <a:ext cx="85757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Республиканская </a:t>
            </a:r>
            <a:r>
              <a:rPr lang="ru-RU" sz="1600" b="1" dirty="0"/>
              <a:t>благотворительная акция «Наши дети» ежегодно проходит с 14 декабря по 14 января и призвана подарить праздник каждому ребенку. </a:t>
            </a:r>
            <a:r>
              <a:rPr lang="ru-RU" sz="1600" b="1" dirty="0" err="1"/>
              <a:t>Купаловцы</a:t>
            </a:r>
            <a:r>
              <a:rPr lang="ru-RU" sz="1600" b="1" dirty="0"/>
              <a:t> </a:t>
            </a:r>
            <a:r>
              <a:rPr lang="ru-RU" sz="1600" b="1" dirty="0" smtClean="0"/>
              <a:t>всегда </a:t>
            </a:r>
            <a:r>
              <a:rPr lang="ru-RU" sz="1600" b="1" dirty="0"/>
              <a:t>принимают в ней участие.</a:t>
            </a:r>
          </a:p>
          <a:p>
            <a:pPr algn="just"/>
            <a:r>
              <a:rPr lang="ru-RU" sz="1600" dirty="0" err="1" smtClean="0"/>
              <a:t>Купаловцы</a:t>
            </a:r>
            <a:r>
              <a:rPr lang="ru-RU" sz="1600" dirty="0" smtClean="0"/>
              <a:t> </a:t>
            </a:r>
            <a:r>
              <a:rPr lang="ru-RU" sz="1600" dirty="0"/>
              <a:t>различных подразделений университета исполнили новогодние мечты ребят, которыми воспитанники дома-интерната поделились с Дедушкой Морозом в своих письмах. Уже на протяжении многих лет руководство, сотрудники и студенты Гродненского государственного университета имени Янки Купалы становятся в новогодние праздники волшебниками, которые исполняют желания воспитанников </a:t>
            </a:r>
            <a:r>
              <a:rPr lang="ru-RU" sz="1600" dirty="0" err="1"/>
              <a:t>Василишковского</a:t>
            </a:r>
            <a:r>
              <a:rPr lang="ru-RU" sz="1600" dirty="0"/>
              <a:t> дома-интерната.</a:t>
            </a:r>
          </a:p>
          <a:p>
            <a:pPr algn="just"/>
            <a:r>
              <a:rPr lang="ru-RU" sz="1600" dirty="0" smtClean="0"/>
              <a:t>Сотрудники </a:t>
            </a:r>
            <a:r>
              <a:rPr lang="ru-RU" sz="1600" dirty="0"/>
              <a:t>и студенты факультета биологии и экологии закупили и передали необходимые вещи в центр помощи «Вера», который оказывает благотворительную помощь и поддержку детям-сиротам, детям-инвалидам, социальным учреждениям.</a:t>
            </a:r>
          </a:p>
          <a:p>
            <a:pPr algn="just"/>
            <a:r>
              <a:rPr lang="ru-RU" sz="1600" dirty="0" smtClean="0"/>
              <a:t>В </a:t>
            </a:r>
            <a:r>
              <a:rPr lang="ru-RU" sz="1600" dirty="0"/>
              <a:t>стенах факультета экономики и управления прошла традиционная благотворительная ярмарка «От сердца к сердцу» в рамках проекта «Приложи руку к добрым делам». На ярмарке были представлены выпечка, сладости и новогодние украшения, созданные студентами и преподавателями факультета. На собранные денежные средства были закуплены подарки для воспитанников детского дома семейного типа семьи Король, расположенного на улице Волковича, 17. </a:t>
            </a:r>
            <a:endParaRPr lang="ru-RU" sz="1600" dirty="0" smtClean="0"/>
          </a:p>
          <a:p>
            <a:pPr algn="just"/>
            <a:r>
              <a:rPr lang="ru-RU" sz="1600" dirty="0" err="1" smtClean="0"/>
              <a:t>Купаловцы</a:t>
            </a:r>
            <a:r>
              <a:rPr lang="ru-RU" sz="1600" dirty="0" smtClean="0"/>
              <a:t> также пришли </a:t>
            </a:r>
            <a:r>
              <a:rPr lang="ru-RU" sz="1600" dirty="0"/>
              <a:t>с поздравлениями и рождественскими подарками к </a:t>
            </a:r>
            <a:r>
              <a:rPr lang="ru-RU" sz="1600" dirty="0" smtClean="0"/>
              <a:t>учащимся </a:t>
            </a:r>
            <a:r>
              <a:rPr lang="ru-RU" sz="1600" dirty="0" smtClean="0"/>
              <a:t>ГУО </a:t>
            </a:r>
            <a:r>
              <a:rPr lang="ru-RU" sz="1600" dirty="0"/>
              <a:t>«Вспомогательная школа № 1 г. Гродно</a:t>
            </a:r>
            <a:r>
              <a:rPr lang="ru-RU" sz="1600" dirty="0" smtClean="0"/>
              <a:t>».</a:t>
            </a:r>
            <a:endParaRPr lang="ru-RU" sz="1600" dirty="0"/>
          </a:p>
        </p:txBody>
      </p:sp>
      <p:pic>
        <p:nvPicPr>
          <p:cNvPr id="2050" name="Picture 2" descr="photo 2022 01 10 14 42 5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330334"/>
            <a:ext cx="1785367" cy="133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4668" y="593011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www.grsu.by/component/k2/item/40525-kupalovtsy-prinimayut-uchastie-v-aktsii-nashi-deti.html</a:t>
            </a:r>
            <a:endParaRPr lang="ru-RU" sz="1400" dirty="0" smtClean="0"/>
          </a:p>
        </p:txBody>
      </p:sp>
      <p:pic>
        <p:nvPicPr>
          <p:cNvPr id="2052" name="Picture 4" descr="photo_2021-12-28_12-06-57-8d90efa3d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570" y="5330334"/>
            <a:ext cx="2008540" cy="133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473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2052736" y="-92546"/>
            <a:ext cx="11196736" cy="6905922"/>
            <a:chOff x="-2052736" y="-92546"/>
            <a:chExt cx="11196736" cy="690592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-2052736" y="6561376"/>
              <a:ext cx="9143999" cy="252000"/>
              <a:chOff x="-2052736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0064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-2052736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" name="Group 5">
              <a:extLst>
                <a:ext uri="{FF2B5EF4-FFF2-40B4-BE49-F238E27FC236}">
                  <a16:creationId xmlns="" xmlns:a16="http://schemas.microsoft.com/office/drawing/2014/main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="" xmlns:a16="http://schemas.microsoft.com/office/drawing/2014/main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="" xmlns:a16="http://schemas.microsoft.com/office/drawing/2014/main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26" name="Title 17"/>
          <p:cNvSpPr txBox="1">
            <a:spLocks/>
          </p:cNvSpPr>
          <p:nvPr/>
        </p:nvSpPr>
        <p:spPr>
          <a:xfrm>
            <a:off x="497210" y="-27384"/>
            <a:ext cx="8323262" cy="6627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1215" y="22254"/>
            <a:ext cx="5814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Купаловцы</a:t>
            </a:r>
            <a:r>
              <a:rPr lang="ru-RU" b="1" dirty="0">
                <a:solidFill>
                  <a:schemeClr val="bg1"/>
                </a:solidFill>
              </a:rPr>
              <a:t> исполнили желания воспитанников </a:t>
            </a:r>
            <a:r>
              <a:rPr lang="ru-RU" b="1" dirty="0" err="1">
                <a:solidFill>
                  <a:schemeClr val="bg1"/>
                </a:solidFill>
              </a:rPr>
              <a:t>Василишковского</a:t>
            </a:r>
            <a:r>
              <a:rPr lang="ru-RU" b="1" dirty="0">
                <a:solidFill>
                  <a:schemeClr val="bg1"/>
                </a:solidFill>
              </a:rPr>
              <a:t> дома-интерната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0570" y="692696"/>
            <a:ext cx="594761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В </a:t>
            </a:r>
            <a:r>
              <a:rPr lang="ru-RU" sz="1600" b="1" dirty="0"/>
              <a:t>преддверии Нового года и Рождества руководство и студенты </a:t>
            </a:r>
            <a:r>
              <a:rPr lang="ru-RU" sz="1600" b="1" dirty="0" err="1"/>
              <a:t>Купаловского</a:t>
            </a:r>
            <a:r>
              <a:rPr lang="ru-RU" sz="1600" b="1" dirty="0"/>
              <a:t> университета в рамках республиканской благотворительной акции «Наши дети» посетили новогодний утренник в </a:t>
            </a:r>
            <a:r>
              <a:rPr lang="ru-RU" sz="1600" b="1" dirty="0" err="1"/>
              <a:t>Василишковском</a:t>
            </a:r>
            <a:r>
              <a:rPr lang="ru-RU" sz="1600" b="1" dirty="0"/>
              <a:t> доме-интернате для детей-инвалидов</a:t>
            </a:r>
            <a:r>
              <a:rPr lang="ru-RU" sz="1600" b="1" dirty="0" smtClean="0"/>
              <a:t>.</a:t>
            </a:r>
          </a:p>
          <a:p>
            <a:pPr algn="just"/>
            <a:r>
              <a:rPr lang="ru-RU" sz="1600" dirty="0" smtClean="0"/>
              <a:t>По </a:t>
            </a:r>
            <a:r>
              <a:rPr lang="ru-RU" sz="1600" dirty="0"/>
              <a:t>доброй традиции воспитанники вместе со своими старшими товарищами пишут письма Дедушке Морозу с новогодними пожеланиями в начале декабря. Затем эти письма получают </a:t>
            </a:r>
            <a:r>
              <a:rPr lang="ru-RU" sz="1600" dirty="0" err="1"/>
              <a:t>купаловцы</a:t>
            </a:r>
            <a:r>
              <a:rPr lang="ru-RU" sz="1600" dirty="0"/>
              <a:t> и исполняют мечты ребят.</a:t>
            </a:r>
          </a:p>
          <a:p>
            <a:pPr algn="just"/>
            <a:r>
              <a:rPr lang="ru-RU" sz="1600" dirty="0" smtClean="0"/>
              <a:t>Ректор </a:t>
            </a:r>
            <a:r>
              <a:rPr lang="ru-RU" sz="1600" dirty="0"/>
              <a:t>Гродненского государственного университета имени Янки Купалы Ирина Китурко вручила интернату денежный сертификат, а каждый воспитанник получил подарок под елочку.</a:t>
            </a:r>
          </a:p>
          <a:p>
            <a:pPr algn="just"/>
            <a:r>
              <a:rPr lang="ru-RU" sz="1600" dirty="0" smtClean="0"/>
              <a:t>Уже на </a:t>
            </a:r>
            <a:r>
              <a:rPr lang="ru-RU" sz="1600" dirty="0"/>
              <a:t>протяжении многих лет руководство, сотрудники и студенты ГрГУ имени Янки Купалы становятся в новогодние праздники волшебниками, которые исполняют желания воспитанников </a:t>
            </a:r>
            <a:r>
              <a:rPr lang="ru-RU" sz="1600" dirty="0" err="1"/>
              <a:t>Василишковского</a:t>
            </a:r>
            <a:r>
              <a:rPr lang="ru-RU" sz="1600" dirty="0"/>
              <a:t> дома-интерната.</a:t>
            </a:r>
          </a:p>
          <a:p>
            <a:pPr algn="just"/>
            <a:r>
              <a:rPr lang="ru-RU" sz="1600" dirty="0" smtClean="0"/>
              <a:t>Также </a:t>
            </a:r>
            <a:r>
              <a:rPr lang="ru-RU" sz="1600" dirty="0"/>
              <a:t>представители университета входят в Попечительский совет при </a:t>
            </a:r>
            <a:r>
              <a:rPr lang="ru-RU" sz="1600" dirty="0" err="1"/>
              <a:t>Василишковском</a:t>
            </a:r>
            <a:r>
              <a:rPr lang="ru-RU" sz="1600" dirty="0"/>
              <a:t> доме-интернате для детей-инвалидов с особенностями психофизического развития. Ежегодно студенты-волонтеры и преподаватели посещают дом-интернат, проводят там праздничные мероприятия, организуют в городе и университете акции, направленные на помощь воспитанникам.</a:t>
            </a:r>
          </a:p>
        </p:txBody>
      </p:sp>
      <p:pic>
        <p:nvPicPr>
          <p:cNvPr id="5122" name="Picture 2" descr="IMG 676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11" y="868875"/>
            <a:ext cx="2158870" cy="143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G_687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12" y="2518075"/>
            <a:ext cx="2158870" cy="143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G_6955-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11" y="4221088"/>
            <a:ext cx="2095226" cy="139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4668" y="6074132"/>
            <a:ext cx="8435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0"/>
              </a:rPr>
              <a:t>https://</a:t>
            </a:r>
            <a:r>
              <a:rPr lang="en-US" sz="1400" dirty="0" smtClean="0">
                <a:hlinkClick r:id="rId10"/>
              </a:rPr>
              <a:t>www.grsu.by/component/k2/item/44539-kupalovtsy-ispolnili-zhelaniya-vospitannikov-vasilishkovskogo-doma-internata.html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84321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6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=""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=""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259632" y="3027856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Гродненский государственный университет имени 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Янки Купалы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26" y="1483369"/>
            <a:ext cx="5184576" cy="485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954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6590</TotalTime>
  <Words>749</Words>
  <Application>Microsoft Office PowerPoint</Application>
  <PresentationFormat>Экран (4:3)</PresentationFormat>
  <Paragraphs>49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устойчивого развития</dc:title>
  <dc:creator>Лисовская Анастасия Казимировна</dc:creator>
  <cp:lastModifiedBy>ЧАПЛИНСКАЯ СВЕТЛАНА ЛЕОНИДОВНА</cp:lastModifiedBy>
  <cp:revision>296</cp:revision>
  <cp:lastPrinted>2022-08-31T19:27:54Z</cp:lastPrinted>
  <dcterms:created xsi:type="dcterms:W3CDTF">2022-08-29T06:47:08Z</dcterms:created>
  <dcterms:modified xsi:type="dcterms:W3CDTF">2023-11-14T11:08:57Z</dcterms:modified>
</cp:coreProperties>
</file>