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1" r:id="rId3"/>
    <p:sldId id="366" r:id="rId4"/>
    <p:sldId id="388" r:id="rId5"/>
    <p:sldId id="389" r:id="rId6"/>
    <p:sldId id="386" r:id="rId7"/>
    <p:sldId id="387" r:id="rId8"/>
    <p:sldId id="390" r:id="rId9"/>
    <p:sldId id="385" r:id="rId10"/>
    <p:sldId id="384" r:id="rId11"/>
    <p:sldId id="359" r:id="rId12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8" autoAdjust="0"/>
  </p:normalViewPr>
  <p:slideViewPr>
    <p:cSldViewPr>
      <p:cViewPr>
        <p:scale>
          <a:sx n="70" d="100"/>
          <a:sy n="70" d="100"/>
        </p:scale>
        <p:origin x="-336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0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6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6.png"/><Relationship Id="rId7" Type="http://schemas.openxmlformats.org/officeDocument/2006/relationships/hyperlink" Target="https://www.grsu.by/component/k2/item/42874-studencheskie-stroitelnye-otryady-prodolzhayut-aktivno-rabotat-na-razlichnykh-predpriyatiyakh-i-organizatsiyakh-oblasti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10" Type="http://schemas.openxmlformats.org/officeDocument/2006/relationships/image" Target="../media/image37.jpeg"/><Relationship Id="rId4" Type="http://schemas.openxmlformats.org/officeDocument/2006/relationships/image" Target="../media/image17.pn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1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8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microsoft.com/office/2007/relationships/hdphoto" Target="../media/hdphoto8.wdp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5" Type="http://schemas.microsoft.com/office/2007/relationships/hdphoto" Target="../media/hdphoto13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4" Type="http://schemas.openxmlformats.org/officeDocument/2006/relationships/image" Target="../media/image17.png"/><Relationship Id="rId9" Type="http://schemas.openxmlformats.org/officeDocument/2006/relationships/hyperlink" Target="https://www.grsu.by/component/k2/item/41963-kupalovtsy-prinyali-uchastie-v-forume-novye-podkhody-privlecheniya-molodezhi-k-dostizheniyu-tselej-ustojchivogo-razvitiy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1177-kupalovtsy-prinyali-uchastie-v-finalnykh-meropriyatiyakh-prazdnika-vitebsk-molodezhnaya-stolitsa-2022.html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10" Type="http://schemas.openxmlformats.org/officeDocument/2006/relationships/hyperlink" Target="https://www.grsu.by/component/k2/item/41078-delegatsiya-grgu-imeni-yanki-kupaly-prinimaet-uchastie-v-prazdnike-vitebsk-molodezhnaya-stolitsa-2022.html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4" Type="http://schemas.openxmlformats.org/officeDocument/2006/relationships/image" Target="../media/image17.png"/><Relationship Id="rId9" Type="http://schemas.openxmlformats.org/officeDocument/2006/relationships/hyperlink" Target="https://www.grsu.by/component/k2/item/42646-kupalotsy-prinyali-uchastie-v-intnsive-eko-marafon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10" Type="http://schemas.openxmlformats.org/officeDocument/2006/relationships/hyperlink" Target="https://www.grsu.by/component/k2/item/42488-v-grgu-imeni-yanki-kupaly-otkrylas-vystavka-studencheskikh-rabot-chelovek-priroda-zhizn.html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584-u-propusknoj-sistemy-kupalovskogo-universiteta-rasshiryatsya-vozmozhnosti.html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3312-v-kupalovskom-universitete-obyavlen-konkurs-sotsialnykh-molodezhnykh-proektov.html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xmlns="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93" y="5513049"/>
            <a:ext cx="6554647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Impact" pitchFamily="34" charset="0"/>
              </a:rPr>
              <a:t>Цель 11: Обеспечение открытости, безопасности, жизнестойкости и экологической устойчивости городов и населённых пунктов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19665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2022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947446" y="1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Студенческие строительные отряды </a:t>
            </a:r>
            <a:r>
              <a:rPr lang="ru-RU" b="1" dirty="0" smtClean="0">
                <a:solidFill>
                  <a:schemeClr val="bg1"/>
                </a:solidFill>
              </a:rPr>
              <a:t>активно работают </a:t>
            </a:r>
            <a:r>
              <a:rPr lang="ru-RU" b="1" dirty="0">
                <a:solidFill>
                  <a:schemeClr val="bg1"/>
                </a:solidFill>
              </a:rPr>
              <a:t>на различных предприятиях и организациях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707" y="5858108"/>
            <a:ext cx="8679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www.grsu.by/component/k2/item/42874-studencheskie-stroitelnye-otryady-prodolzhayut-aktivno-rabotat-na-razlichnykh-predpriyatiyakh-i-organizatsiyakh-oblasti.html</a:t>
            </a:r>
            <a:endParaRPr lang="ru-RU" sz="1400" dirty="0"/>
          </a:p>
        </p:txBody>
      </p:sp>
      <p:pic>
        <p:nvPicPr>
          <p:cNvPr id="1026" name="Picture 2" descr="Безымянный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106414" cy="12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_2022-08-03_11-23-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47" y="2420888"/>
            <a:ext cx="20522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_2022-08-03_11-23-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55" y="901729"/>
            <a:ext cx="2046596" cy="13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529" y="779795"/>
            <a:ext cx="62464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составе строительного отряда трудятся более 150 студентов </a:t>
            </a:r>
            <a:r>
              <a:rPr lang="ru-RU" b="1" dirty="0" err="1"/>
              <a:t>Купаловского</a:t>
            </a:r>
            <a:r>
              <a:rPr lang="ru-RU" b="1" dirty="0"/>
              <a:t> университета.</a:t>
            </a:r>
          </a:p>
          <a:p>
            <a:endParaRPr lang="ru-RU" b="1" dirty="0"/>
          </a:p>
          <a:p>
            <a:pPr algn="just"/>
            <a:r>
              <a:rPr lang="ru-RU" dirty="0"/>
              <a:t>Участники студенческих строительных отрядов задействованы в работе на</a:t>
            </a:r>
            <a:r>
              <a:rPr lang="ru-RU" dirty="0" smtClean="0"/>
              <a:t>:</a:t>
            </a:r>
            <a:endParaRPr lang="ru-RU" dirty="0"/>
          </a:p>
          <a:p>
            <a:pPr algn="just"/>
            <a:r>
              <a:rPr lang="ru-RU" dirty="0"/>
              <a:t>✓ ООО «</a:t>
            </a:r>
            <a:r>
              <a:rPr lang="ru-RU" dirty="0" err="1"/>
              <a:t>ЖилплюсКомфорт</a:t>
            </a:r>
            <a:r>
              <a:rPr lang="ru-RU" dirty="0"/>
              <a:t>» (</a:t>
            </a:r>
            <a:r>
              <a:rPr lang="ru-RU" dirty="0" err="1"/>
              <a:t>г.Гродно</a:t>
            </a:r>
            <a:r>
              <a:rPr lang="ru-RU" dirty="0"/>
              <a:t>)</a:t>
            </a:r>
          </a:p>
          <a:p>
            <a:pPr algn="just"/>
            <a:r>
              <a:rPr lang="ru-RU" dirty="0" smtClean="0"/>
              <a:t>✓ </a:t>
            </a:r>
            <a:r>
              <a:rPr lang="ru-RU" dirty="0"/>
              <a:t>УМСР №134 ОАО «</a:t>
            </a:r>
            <a:r>
              <a:rPr lang="ru-RU" dirty="0" err="1"/>
              <a:t>Гроднопромстрой</a:t>
            </a:r>
            <a:r>
              <a:rPr lang="ru-RU" dirty="0"/>
              <a:t>» (г. Гродно)</a:t>
            </a:r>
          </a:p>
          <a:p>
            <a:pPr algn="just"/>
            <a:r>
              <a:rPr lang="ru-RU" dirty="0" smtClean="0"/>
              <a:t>✓ </a:t>
            </a:r>
            <a:r>
              <a:rPr lang="ru-RU" dirty="0"/>
              <a:t>УМСР №134 ОАО «</a:t>
            </a:r>
            <a:r>
              <a:rPr lang="ru-RU" dirty="0" err="1"/>
              <a:t>Гроднопромстрой</a:t>
            </a:r>
            <a:r>
              <a:rPr lang="ru-RU" dirty="0"/>
              <a:t>» (г. Островец)</a:t>
            </a:r>
          </a:p>
          <a:p>
            <a:pPr algn="just"/>
            <a:r>
              <a:rPr lang="ru-RU" dirty="0" smtClean="0"/>
              <a:t>✓ </a:t>
            </a:r>
            <a:r>
              <a:rPr lang="ru-RU" dirty="0"/>
              <a:t>СУ №221 ОАО «</a:t>
            </a:r>
            <a:r>
              <a:rPr lang="ru-RU" dirty="0" err="1"/>
              <a:t>Гроднопромстрой</a:t>
            </a:r>
            <a:r>
              <a:rPr lang="ru-RU" dirty="0"/>
              <a:t>» (г. Гродно</a:t>
            </a:r>
            <a:r>
              <a:rPr lang="ru-RU" dirty="0" smtClean="0"/>
              <a:t>)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Также </a:t>
            </a:r>
            <a:r>
              <a:rPr lang="ru-RU" dirty="0"/>
              <a:t>студенческие строительные отряды задействованы в проведении строительно-монтажных работ в общежитиях и учебных корпусах университета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Благодаря </a:t>
            </a:r>
            <a:r>
              <a:rPr lang="ru-RU" dirty="0"/>
              <a:t>совместной эффективной работе </a:t>
            </a:r>
            <a:r>
              <a:rPr lang="ru-RU" dirty="0" err="1"/>
              <a:t>купаловцы</a:t>
            </a:r>
            <a:r>
              <a:rPr lang="ru-RU" dirty="0"/>
              <a:t> получают ценный практический опыт в профессии, а также уверенность в своих силах.</a:t>
            </a:r>
          </a:p>
          <a:p>
            <a:pPr algn="just"/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70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5D966BE0-B073-4B6F-9C14-6E6A250E44AC}"/>
              </a:ext>
            </a:extLst>
          </p:cNvPr>
          <p:cNvGrpSpPr>
            <a:grpSpLocks noChangeAspect="1"/>
          </p:cNvGrpSpPr>
          <p:nvPr/>
        </p:nvGrpSpPr>
        <p:grpSpPr>
          <a:xfrm>
            <a:off x="-71014" y="-123395"/>
            <a:ext cx="9215017" cy="6912768"/>
            <a:chOff x="-71017" y="-92546"/>
            <a:chExt cx="9215017" cy="5184576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C8F2F930-C608-4634-96CC-D2D10DE22FBE}"/>
                </a:ext>
              </a:extLst>
            </p:cNvPr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18" descr="https://i.ya-webdesign.com/images/light-burst-png-2.png">
              <a:extLst>
                <a:ext uri="{FF2B5EF4-FFF2-40B4-BE49-F238E27FC236}">
                  <a16:creationId xmlns="" xmlns:a16="http://schemas.microsoft.com/office/drawing/2014/main" id="{A96C4F17-024E-4105-B958-00C6C31366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5">
              <a:extLst>
                <a:ext uri="{FF2B5EF4-FFF2-40B4-BE49-F238E27FC236}">
                  <a16:creationId xmlns="" xmlns:a16="http://schemas.microsoft.com/office/drawing/2014/main" id="{4FE75E50-B0FE-4AFC-B333-E88279AA7E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71017" y="-92546"/>
              <a:ext cx="538561" cy="529552"/>
              <a:chOff x="6078537" y="908720"/>
              <a:chExt cx="1272355" cy="1251397"/>
            </a:xfrm>
          </p:grpSpPr>
          <p:sp>
            <p:nvSpPr>
              <p:cNvPr id="28" name="Freeform 11">
                <a:extLst>
                  <a:ext uri="{FF2B5EF4-FFF2-40B4-BE49-F238E27FC236}">
                    <a16:creationId xmlns="" xmlns:a16="http://schemas.microsoft.com/office/drawing/2014/main" id="{9E127766-06AC-401D-BE3C-FBF73DBB4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Oval 7">
                <a:extLst>
                  <a:ext uri="{FF2B5EF4-FFF2-40B4-BE49-F238E27FC236}">
                    <a16:creationId xmlns="" xmlns:a16="http://schemas.microsoft.com/office/drawing/2014/main" id="{B691BF6C-DC91-464B-88A1-622243B64C5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25" name="Picture 2" descr="Купить Расписание ГРГУ — Microsoft Store (ru-BY)">
              <a:extLst>
                <a:ext uri="{FF2B5EF4-FFF2-40B4-BE49-F238E27FC236}">
                  <a16:creationId xmlns="" xmlns:a16="http://schemas.microsoft.com/office/drawing/2014/main" id="{D93BE9E0-A675-4EEB-BCAE-4AE7E79E6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00" b="96333" l="2000" r="95000">
                          <a14:foregroundMark x1="20000" y1="17333" x2="56667" y2="46667"/>
                          <a14:foregroundMark x1="84667" y1="17000" x2="37000" y2="62000"/>
                          <a14:foregroundMark x1="19000" y1="19000" x2="76333" y2="19667"/>
                          <a14:foregroundMark x1="13667" y1="15000" x2="33667" y2="45000"/>
                          <a14:foregroundMark x1="31333" y1="53333" x2="43333" y2="73667"/>
                          <a14:foregroundMark x1="45333" y1="76667" x2="77667" y2="29000"/>
                          <a14:foregroundMark x1="36000" y1="30667" x2="74333" y2="33667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200" y="4840030"/>
              <a:ext cx="252000" cy="252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BB64C6C-965D-4DE6-8655-5577EB17B1DF}"/>
                </a:ext>
              </a:extLst>
            </p:cNvPr>
            <p:cNvSpPr txBox="1"/>
            <p:nvPr/>
          </p:nvSpPr>
          <p:spPr>
            <a:xfrm>
              <a:off x="0" y="4876586"/>
              <a:ext cx="9143999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rgbClr val="002060"/>
                  </a:solidFill>
                  <a:latin typeface="Segoe UI Light" pitchFamily="34" charset="0"/>
                  <a:cs typeface="Segoe UI Light" pitchFamily="34" charset="0"/>
                </a:rPr>
                <a:t>Гродненский государственный      университет имени Янки Купалы</a:t>
              </a:r>
            </a:p>
          </p:txBody>
        </p:sp>
        <p:pic>
          <p:nvPicPr>
            <p:cNvPr id="27" name="Picture 2">
              <a:extLst>
                <a:ext uri="{FF2B5EF4-FFF2-40B4-BE49-F238E27FC236}">
                  <a16:creationId xmlns="" xmlns:a16="http://schemas.microsoft.com/office/drawing/2014/main" id="{EC15BC7C-2B43-4846-9B59-B7F28F3B1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111200" y="1536274"/>
            <a:ext cx="4912630" cy="3494436"/>
          </a:xfrm>
        </p:spPr>
        <p:txBody>
          <a:bodyPr>
            <a:noAutofit/>
          </a:bodyPr>
          <a:lstStyle/>
          <a:p>
            <a:pPr marL="168096" indent="-156196">
              <a:lnSpc>
                <a:spcPct val="85000"/>
              </a:lnSpc>
              <a:spcBef>
                <a:spcPts val="0"/>
              </a:spcBef>
              <a:spcAft>
                <a:spcPts val="476"/>
              </a:spcAft>
              <a:buSzPct val="80000"/>
            </a:pPr>
            <a:r>
              <a:rPr lang="ru-RU" sz="2100" dirty="0"/>
              <a:t>Устойчивое развитие университета – образование через всю жизнь</a:t>
            </a:r>
          </a:p>
          <a:p>
            <a:pPr marL="168096" indent="-156196">
              <a:lnSpc>
                <a:spcPct val="85000"/>
              </a:lnSpc>
              <a:spcBef>
                <a:spcPts val="0"/>
              </a:spcBef>
              <a:spcAft>
                <a:spcPts val="476"/>
              </a:spcAft>
              <a:buSzPct val="80000"/>
            </a:pPr>
            <a:r>
              <a:rPr lang="ru-RU" sz="2100" dirty="0"/>
              <a:t>Новые образовательные</a:t>
            </a:r>
            <a:br>
              <a:rPr lang="ru-RU" sz="2100" dirty="0"/>
            </a:br>
            <a:r>
              <a:rPr lang="ru-RU" sz="2100" dirty="0"/>
              <a:t>программы для цифровой</a:t>
            </a:r>
            <a:br>
              <a:rPr lang="ru-RU" sz="2100" dirty="0"/>
            </a:br>
            <a:r>
              <a:rPr lang="ru-RU" sz="2100" dirty="0"/>
              <a:t>экономики</a:t>
            </a:r>
          </a:p>
          <a:p>
            <a:pPr marL="168096" indent="-156196">
              <a:lnSpc>
                <a:spcPct val="85000"/>
              </a:lnSpc>
              <a:spcBef>
                <a:spcPts val="0"/>
              </a:spcBef>
              <a:spcAft>
                <a:spcPts val="476"/>
              </a:spcAft>
              <a:buSzPct val="80000"/>
            </a:pPr>
            <a:r>
              <a:rPr lang="ru-RU" sz="2100" dirty="0"/>
              <a:t>Фонд поддержки одаренной и талантливой молодежи</a:t>
            </a:r>
          </a:p>
          <a:p>
            <a:pPr marL="168096" indent="-156196">
              <a:lnSpc>
                <a:spcPct val="85000"/>
              </a:lnSpc>
              <a:spcBef>
                <a:spcPts val="0"/>
              </a:spcBef>
              <a:spcAft>
                <a:spcPts val="476"/>
              </a:spcAft>
              <a:buSzPct val="80000"/>
            </a:pPr>
            <a:r>
              <a:rPr lang="ru-RU" sz="2100" dirty="0"/>
              <a:t>Фонд инновационного развития</a:t>
            </a:r>
          </a:p>
          <a:p>
            <a:pPr marL="168096" indent="-156196">
              <a:lnSpc>
                <a:spcPct val="85000"/>
              </a:lnSpc>
              <a:spcBef>
                <a:spcPts val="0"/>
              </a:spcBef>
              <a:spcAft>
                <a:spcPts val="476"/>
              </a:spcAft>
              <a:buSzPct val="80000"/>
            </a:pPr>
            <a:r>
              <a:rPr lang="ru-RU" sz="2100" dirty="0"/>
              <a:t>Развитие инклюзивной и </a:t>
            </a:r>
            <a:r>
              <a:rPr lang="ru-RU" sz="2100" dirty="0" err="1"/>
              <a:t>природосообразной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среды</a:t>
            </a:r>
          </a:p>
        </p:txBody>
      </p:sp>
      <p:cxnSp>
        <p:nvCxnSpPr>
          <p:cNvPr id="7" name="Прямая соединительная линия 6"/>
          <p:cNvCxnSpPr>
            <a:cxnSpLocks/>
            <a:stCxn id="14" idx="0"/>
          </p:cNvCxnSpPr>
          <p:nvPr/>
        </p:nvCxnSpPr>
        <p:spPr>
          <a:xfrm>
            <a:off x="591057" y="954188"/>
            <a:ext cx="0" cy="5335304"/>
          </a:xfrm>
          <a:prstGeom prst="line">
            <a:avLst/>
          </a:prstGeom>
          <a:ln w="3175" cap="sq">
            <a:solidFill>
              <a:srgbClr val="4E3E30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596338" y="3185977"/>
            <a:ext cx="504056" cy="243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33" tIns="36268" rIns="72533" bIns="36268" rtlCol="0" anchor="ctr"/>
          <a:lstStyle/>
          <a:p>
            <a:pPr algn="ctr"/>
            <a:endParaRPr lang="ru-RU" sz="1700"/>
          </a:p>
        </p:txBody>
      </p:sp>
      <p:sp>
        <p:nvSpPr>
          <p:cNvPr id="15" name="Shape 402"/>
          <p:cNvSpPr txBox="1">
            <a:spLocks/>
          </p:cNvSpPr>
          <p:nvPr/>
        </p:nvSpPr>
        <p:spPr bwMode="auto">
          <a:xfrm>
            <a:off x="577913" y="341885"/>
            <a:ext cx="8462581" cy="75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75" tIns="47327" rIns="94675" bIns="47327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80000"/>
              </a:lnSpc>
              <a:spcAft>
                <a:spcPts val="318"/>
              </a:spcAft>
              <a:buClr>
                <a:srgbClr val="002060"/>
              </a:buClr>
              <a:buSzPct val="25000"/>
            </a:pPr>
            <a:r>
              <a:rPr lang="ru-RU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/>
                <a:cs typeface="Times New Roman" panose="02020603050405020304" pitchFamily="18" charset="0"/>
              </a:rPr>
              <a:t>Университет устойчивого развития –</a:t>
            </a:r>
          </a:p>
          <a:p>
            <a:pPr algn="r">
              <a:lnSpc>
                <a:spcPct val="80000"/>
              </a:lnSpc>
              <a:buClr>
                <a:srgbClr val="002060"/>
              </a:buClr>
              <a:buSzPct val="25000"/>
            </a:pPr>
            <a:r>
              <a:rPr lang="ru-RU" sz="2900" b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387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Impact" pitchFamily="34" charset="0"/>
                <a:ea typeface="Calibri"/>
                <a:cs typeface="Times New Roman" panose="02020603050405020304" pitchFamily="18" charset="0"/>
              </a:rPr>
              <a:t>инвестиции в будущее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67453" y="5579255"/>
            <a:ext cx="3203494" cy="516443"/>
          </a:xfrm>
          <a:prstGeom prst="rect">
            <a:avLst/>
          </a:prstGeom>
        </p:spPr>
        <p:txBody>
          <a:bodyPr wrap="square" lIns="72533" tIns="36268" rIns="72533" bIns="36268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600" dirty="0">
                <a:latin typeface="Impact" panose="020B0806030902050204" pitchFamily="34" charset="0"/>
              </a:rPr>
              <a:t>Молодежные послы</a:t>
            </a:r>
          </a:p>
          <a:p>
            <a:pPr algn="r">
              <a:lnSpc>
                <a:spcPct val="90000"/>
              </a:lnSpc>
            </a:pPr>
            <a:r>
              <a:rPr lang="ru-RU" sz="1600" dirty="0">
                <a:latin typeface="Impact" panose="020B0806030902050204" pitchFamily="34" charset="0"/>
              </a:rPr>
              <a:t>целей устойчивого развития</a:t>
            </a:r>
          </a:p>
        </p:txBody>
      </p:sp>
      <p:sp>
        <p:nvSpPr>
          <p:cNvPr id="14" name="椭圆 163">
            <a:extLst>
              <a:ext uri="{FF2B5EF4-FFF2-40B4-BE49-F238E27FC236}">
                <a16:creationId xmlns="" xmlns:a16="http://schemas.microsoft.com/office/drawing/2014/main" id="{A246B221-0632-43D8-B4C1-DA1B94A556CD}"/>
              </a:ext>
            </a:extLst>
          </p:cNvPr>
          <p:cNvSpPr/>
          <p:nvPr/>
        </p:nvSpPr>
        <p:spPr>
          <a:xfrm>
            <a:off x="165807" y="954190"/>
            <a:ext cx="850500" cy="1133105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2225" cap="flat" cmpd="sng" algn="ctr">
            <a:solidFill>
              <a:srgbClr val="4E3E30"/>
            </a:solidFill>
            <a:prstDash val="solid"/>
            <a:miter lim="800000"/>
          </a:ln>
          <a:effectLst>
            <a:innerShdw blurRad="63500" dist="25400" dir="13500000">
              <a:prstClr val="black">
                <a:alpha val="50000"/>
              </a:prstClr>
            </a:innerShdw>
            <a:softEdge rad="0"/>
          </a:effectLst>
        </p:spPr>
        <p:txBody>
          <a:bodyPr lIns="91398" tIns="45700" rIns="91398" bIns="45700" rtlCol="0" anchor="ctr"/>
          <a:lstStyle/>
          <a:p>
            <a:pPr algn="ctr" defTabSz="1079688">
              <a:defRPr/>
            </a:pPr>
            <a:endParaRPr lang="zh-CN" altLang="en-US" sz="140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ABE72A6E-9914-4389-B19D-0FCD645E3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130" l="2308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332" y="1001212"/>
            <a:ext cx="765450" cy="108607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 descr="IMG_6508">
            <a:extLst>
              <a:ext uri="{FF2B5EF4-FFF2-40B4-BE49-F238E27FC236}">
                <a16:creationId xmlns="" xmlns:a16="http://schemas.microsoft.com/office/drawing/2014/main" id="{3CE4B829-8318-424D-90DA-0F540F024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9400" y="1678643"/>
            <a:ext cx="1378267" cy="1174294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17005 1">
            <a:extLst>
              <a:ext uri="{FF2B5EF4-FFF2-40B4-BE49-F238E27FC236}">
                <a16:creationId xmlns="" xmlns:a16="http://schemas.microsoft.com/office/drawing/2014/main" id="{11FF3769-7B46-48A2-9409-A2555B0DA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77"/>
          <a:stretch/>
        </p:blipFill>
        <p:spPr bwMode="auto">
          <a:xfrm>
            <a:off x="7543975" y="1678643"/>
            <a:ext cx="1265583" cy="1174293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76E5462D-1D09-4817-B309-C4A68E60EB41}"/>
              </a:ext>
            </a:extLst>
          </p:cNvPr>
          <p:cNvSpPr/>
          <p:nvPr/>
        </p:nvSpPr>
        <p:spPr>
          <a:xfrm>
            <a:off x="2333974" y="8487473"/>
            <a:ext cx="6633112" cy="424691"/>
          </a:xfrm>
          <a:prstGeom prst="rect">
            <a:avLst/>
          </a:prstGeom>
        </p:spPr>
        <p:txBody>
          <a:bodyPr wrap="square" lIns="91398" tIns="45700" rIns="91398" bIns="457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+mn-lt"/>
              </a:rPr>
              <a:t>Молодежные послы цели устойчивого развития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B6AB454F-5C32-4BE8-BD0D-A12B3D289093}"/>
              </a:ext>
            </a:extLst>
          </p:cNvPr>
          <p:cNvSpPr/>
          <p:nvPr/>
        </p:nvSpPr>
        <p:spPr>
          <a:xfrm>
            <a:off x="4000174" y="8475325"/>
            <a:ext cx="6633112" cy="424691"/>
          </a:xfrm>
          <a:prstGeom prst="rect">
            <a:avLst/>
          </a:prstGeom>
        </p:spPr>
        <p:txBody>
          <a:bodyPr wrap="square" lIns="91398" tIns="45700" rIns="91398" bIns="457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+mn-lt"/>
              </a:rPr>
              <a:t>Молодежные послы цели устойчивого развития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06086C9B-3280-4F69-B3FD-242B84DB5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3098620"/>
            <a:ext cx="2995516" cy="1920449"/>
          </a:xfrm>
          <a:prstGeom prst="rect">
            <a:avLst/>
          </a:prstGeom>
          <a:ln>
            <a:solidFill>
              <a:sysClr val="window" lastClr="FFFF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ПОТОК х Вадим Гунько &amp; Вера Мартынова // Цели устойчивого развития /  Экологическая ответственность - YouTube">
            <a:extLst>
              <a:ext uri="{FF2B5EF4-FFF2-40B4-BE49-F238E27FC236}">
                <a16:creationId xmlns="" xmlns:a16="http://schemas.microsoft.com/office/drawing/2014/main" id="{003D7CF1-39B9-428C-AA27-A2DACE51C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019069"/>
            <a:ext cx="1981463" cy="1486098"/>
          </a:xfrm>
          <a:prstGeom prst="rect">
            <a:avLst/>
          </a:prstGeom>
          <a:ln>
            <a:solidFill>
              <a:sysClr val="window" lastClr="FFFF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7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4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3008729" y="5561365"/>
            <a:ext cx="5585442" cy="11079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1527122" y="783592"/>
            <a:ext cx="6501262" cy="42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76" tIns="53637" rIns="107276" bIns="53637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300" dirty="0">
                <a:latin typeface="Impact" pitchFamily="34" charset="0"/>
              </a:rPr>
              <a:t>Развитие инфраструктуры технопарка </a:t>
            </a:r>
            <a:endParaRPr lang="en-US" altLang="ru-RU" sz="2300" dirty="0">
              <a:latin typeface="Impact" pitchFamily="34" charset="0"/>
            </a:endParaRPr>
          </a:p>
        </p:txBody>
      </p:sp>
      <p:sp>
        <p:nvSpPr>
          <p:cNvPr id="30" name="Прямоугольник 8"/>
          <p:cNvSpPr>
            <a:spLocks noChangeArrowheads="1"/>
          </p:cNvSpPr>
          <p:nvPr/>
        </p:nvSpPr>
        <p:spPr bwMode="auto">
          <a:xfrm>
            <a:off x="323528" y="3212976"/>
            <a:ext cx="6537413" cy="42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76" tIns="53637" rIns="107276" bIns="53637">
            <a:spAutoFit/>
          </a:bodyPr>
          <a:lstStyle/>
          <a:p>
            <a:pPr>
              <a:lnSpc>
                <a:spcPct val="90000"/>
              </a:lnSpc>
              <a:spcAft>
                <a:spcPts val="1408"/>
              </a:spcAft>
            </a:pPr>
            <a:r>
              <a:rPr lang="ru-RU" altLang="ru-RU" sz="2300" dirty="0">
                <a:latin typeface="Impact" pitchFamily="34" charset="0"/>
              </a:rPr>
              <a:t>Привлечение новых резидентов</a:t>
            </a:r>
          </a:p>
        </p:txBody>
      </p:sp>
      <p:sp>
        <p:nvSpPr>
          <p:cNvPr id="31" name="Прямоугольник 1"/>
          <p:cNvSpPr>
            <a:spLocks noChangeArrowheads="1"/>
          </p:cNvSpPr>
          <p:nvPr/>
        </p:nvSpPr>
        <p:spPr bwMode="auto">
          <a:xfrm>
            <a:off x="938622" y="1312161"/>
            <a:ext cx="5721610" cy="648482"/>
          </a:xfrm>
          <a:prstGeom prst="rect">
            <a:avLst/>
          </a:prstGeom>
          <a:noFill/>
          <a:ln>
            <a:noFill/>
          </a:ln>
        </p:spPr>
        <p:txBody>
          <a:bodyPr wrap="square" lIns="107287" tIns="53643" rIns="107287" bIns="53643">
            <a:spAutoFit/>
          </a:bodyPr>
          <a:lstStyle/>
          <a:p>
            <a:pPr indent="803275">
              <a:lnSpc>
                <a:spcPct val="90000"/>
              </a:lnSpc>
              <a:defRPr/>
            </a:pPr>
            <a:r>
              <a:rPr lang="ru-RU" altLang="ru-RU" sz="2000" b="1" kern="0" dirty="0"/>
              <a:t>Введение в эксплуатацию нового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/>
              <a:t>производственно-административного корпуса </a:t>
            </a:r>
            <a:endParaRPr lang="ru-RU" sz="8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gray">
          <a:xfrm>
            <a:off x="349800" y="3573016"/>
            <a:ext cx="5158304" cy="9701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287" tIns="53643" rIns="107287" bIns="53643">
            <a:spAutoFit/>
          </a:bodyPr>
          <a:lstStyle/>
          <a:p>
            <a:pPr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2021-2022 учебном году привлечены</a:t>
            </a:r>
          </a:p>
          <a:p>
            <a:pPr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новых резидентов технопарка,</a:t>
            </a:r>
            <a:b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 которых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 инновационных предприятия</a:t>
            </a:r>
          </a:p>
          <a:p>
            <a:pPr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учреждены студентами и преподавателями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университета:</a:t>
            </a:r>
          </a:p>
        </p:txBody>
      </p:sp>
      <p:pic>
        <p:nvPicPr>
          <p:cNvPr id="35" name="Picture 22" descr="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11" y="3140968"/>
            <a:ext cx="1237615" cy="847152"/>
          </a:xfrm>
          <a:prstGeom prst="rect">
            <a:avLst/>
          </a:prstGeom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70" y="996254"/>
            <a:ext cx="1258283" cy="848570"/>
          </a:xfrm>
          <a:prstGeom prst="rect">
            <a:avLst/>
          </a:prstGeom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" b="98665" l="1128" r="91855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838" y="549352"/>
            <a:ext cx="1423486" cy="10279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Стрелка вправо 38"/>
          <p:cNvSpPr/>
          <p:nvPr/>
        </p:nvSpPr>
        <p:spPr>
          <a:xfrm>
            <a:off x="3737704" y="1884711"/>
            <a:ext cx="435838" cy="1194053"/>
          </a:xfrm>
          <a:prstGeom prst="rightArrow">
            <a:avLst>
              <a:gd name="adj1" fmla="val 72846"/>
              <a:gd name="adj2" fmla="val 69607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41" name="Picture 2" descr="IMG_7804-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6071410" y="4107315"/>
            <a:ext cx="1237616" cy="873909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>
            <a:cxnSpLocks/>
          </p:cNvCxnSpPr>
          <p:nvPr/>
        </p:nvCxnSpPr>
        <p:spPr>
          <a:xfrm>
            <a:off x="430681" y="3140968"/>
            <a:ext cx="8216109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gray">
          <a:xfrm>
            <a:off x="460347" y="4525963"/>
            <a:ext cx="2801608" cy="539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287" tIns="53643" rIns="107287" bIns="53643">
            <a:spAutoFit/>
          </a:bodyPr>
          <a:lstStyle/>
          <a:p>
            <a:pPr marL="528982" indent="-128521" algn="just">
              <a:buSzPct val="80000"/>
              <a:buFont typeface="Arial" pitchFamily="34" charset="0"/>
              <a:buChar char="•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ИП Глотов А.В.</a:t>
            </a:r>
          </a:p>
          <a:p>
            <a:pPr marL="528982" indent="-128521" algn="just">
              <a:buSzPct val="80000"/>
              <a:buFont typeface="Arial" pitchFamily="34" charset="0"/>
              <a:buChar char="•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Гнядек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М.В.</a:t>
            </a:r>
          </a:p>
        </p:txBody>
      </p:sp>
      <p:pic>
        <p:nvPicPr>
          <p:cNvPr id="46" name="Picture 2" descr="photo_2022-03-28_15-05-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05" y="1947849"/>
            <a:ext cx="1219035" cy="833079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370838" y="1922530"/>
            <a:ext cx="3978442" cy="970108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212338" indent="-212338" defTabSz="53643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16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производственных помещений </a:t>
            </a:r>
          </a:p>
          <a:p>
            <a:pPr marL="212338" indent="-212338" defTabSz="53643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5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помещений типа «</a:t>
            </a:r>
            <a:r>
              <a:rPr lang="ru-RU" sz="14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open-space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»</a:t>
            </a:r>
          </a:p>
          <a:p>
            <a:pPr marL="212338" indent="-212338" defTabSz="53643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11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офисных помещений</a:t>
            </a:r>
          </a:p>
          <a:p>
            <a:pPr marL="212338" indent="-212338" defTabSz="53643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3 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зоны </a:t>
            </a:r>
            <a:r>
              <a:rPr lang="ru-RU" sz="14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коворкинга</a:t>
            </a:r>
            <a:endParaRPr lang="ru-RU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96186" y="1920018"/>
            <a:ext cx="3320207" cy="66233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Общая площадь помещений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6165,0</a:t>
            </a:r>
            <a:r>
              <a:rPr lang="ru-RU" sz="1200" b="1" dirty="0"/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 производственных помещений – </a:t>
            </a:r>
            <a:r>
              <a:rPr lang="ru-RU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3146,7</a:t>
            </a:r>
            <a:r>
              <a:rPr lang="ru-RU" sz="1200" b="1" dirty="0"/>
              <a:t> </a:t>
            </a:r>
            <a:r>
              <a:rPr lang="ru-RU" sz="1200" dirty="0"/>
              <a:t>м</a:t>
            </a:r>
            <a:r>
              <a:rPr lang="ru-RU" sz="1200" baseline="30000" dirty="0"/>
              <a:t>2</a:t>
            </a:r>
            <a:endParaRPr lang="ru-RU" sz="1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207428" y="2557609"/>
            <a:ext cx="3639089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defTabSz="53643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31</a:t>
            </a: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ru-RU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работающая компания-резидент</a:t>
            </a:r>
            <a:endParaRPr lang="ru-RU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defTabSz="53643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96 </a:t>
            </a: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работников предприятий-резидентов</a:t>
            </a:r>
            <a:endParaRPr lang="ru-RU" sz="12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0" name="Стрелка вниз 49"/>
          <p:cNvSpPr/>
          <p:nvPr/>
        </p:nvSpPr>
        <p:spPr>
          <a:xfrm rot="16200000">
            <a:off x="1023218" y="4643022"/>
            <a:ext cx="1107994" cy="2944679"/>
          </a:xfrm>
          <a:prstGeom prst="downArrow">
            <a:avLst>
              <a:gd name="adj1" fmla="val 100000"/>
              <a:gd name="adj2" fmla="val 11941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  <a:ln>
            <a:solidFill>
              <a:schemeClr val="bg1"/>
            </a:solidFill>
          </a:ln>
          <a:effectLst>
            <a:outerShdw blurRad="50800" dist="76200" algn="l" rotWithShape="0">
              <a:schemeClr val="bg1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54080" y="5561364"/>
            <a:ext cx="2534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latin typeface="Impact" panose="020B0806030902050204" pitchFamily="34" charset="0"/>
                <a:cs typeface="Arial" pitchFamily="34" charset="0"/>
              </a:rPr>
              <a:t>Технопарк</a:t>
            </a:r>
          </a:p>
          <a:p>
            <a:pPr algn="r"/>
            <a:r>
              <a:rPr lang="ru-RU" sz="2200" dirty="0">
                <a:latin typeface="Impact" panose="020B0806030902050204" pitchFamily="34" charset="0"/>
                <a:cs typeface="Arial" pitchFamily="34" charset="0"/>
              </a:rPr>
              <a:t>для Гродненского региона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10606" y="5626110"/>
            <a:ext cx="55569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0000"/>
              </a:buClr>
              <a:buFont typeface="Arial" pitchFamily="34" charset="0"/>
              <a:buChar char="•"/>
            </a:pPr>
            <a:r>
              <a:rPr lang="ru-RU" altLang="ru-RU" sz="1300" dirty="0">
                <a:solidFill>
                  <a:srgbClr val="000000"/>
                </a:solidFill>
                <a:latin typeface="Arial" charset="0"/>
              </a:rPr>
              <a:t>Инновационные разработки и проекты резидентов, работников и обучающихся </a:t>
            </a:r>
            <a:r>
              <a:rPr lang="ru-RU" altLang="ru-RU" sz="1300" dirty="0" smtClean="0">
                <a:solidFill>
                  <a:srgbClr val="000000"/>
                </a:solidFill>
                <a:latin typeface="Arial" charset="0"/>
              </a:rPr>
              <a:t>университета</a:t>
            </a:r>
            <a:endParaRPr lang="ru-RU" altLang="ru-RU" sz="1300" dirty="0">
              <a:solidFill>
                <a:srgbClr val="000000"/>
              </a:solidFill>
              <a:latin typeface="Arial" charset="0"/>
            </a:endParaRPr>
          </a:p>
          <a:p>
            <a:pPr marL="285750" indent="-285750">
              <a:buClr>
                <a:srgbClr val="000000"/>
              </a:buClr>
              <a:buFont typeface="Arial" pitchFamily="34" charset="0"/>
              <a:buChar char="•"/>
            </a:pPr>
            <a:r>
              <a:rPr lang="ru-RU" altLang="ru-RU" sz="1300" dirty="0">
                <a:solidFill>
                  <a:srgbClr val="000000"/>
                </a:solidFill>
                <a:latin typeface="Arial" charset="0"/>
              </a:rPr>
              <a:t>Высокотехнологичная, наукоемкая продукция (товары, услуги</a:t>
            </a:r>
            <a:r>
              <a:rPr lang="ru-RU" altLang="ru-RU" sz="13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ru-RU" altLang="ru-RU" sz="1300" dirty="0">
              <a:solidFill>
                <a:srgbClr val="000000"/>
              </a:solidFill>
              <a:latin typeface="Arial" charset="0"/>
            </a:endParaRPr>
          </a:p>
          <a:p>
            <a:pPr marL="285750" indent="-285750">
              <a:buClr>
                <a:srgbClr val="000000"/>
              </a:buClr>
              <a:buFont typeface="Arial" pitchFamily="34" charset="0"/>
              <a:buChar char="•"/>
            </a:pPr>
            <a:r>
              <a:rPr lang="ru-RU" altLang="ru-RU" sz="1300" dirty="0">
                <a:solidFill>
                  <a:srgbClr val="000000"/>
                </a:solidFill>
                <a:latin typeface="Arial" charset="0"/>
              </a:rPr>
              <a:t>Новые, высококвалифицированные рабочие места</a:t>
            </a:r>
          </a:p>
        </p:txBody>
      </p:sp>
      <p:sp>
        <p:nvSpPr>
          <p:cNvPr id="53" name="Прямоугольник 8"/>
          <p:cNvSpPr>
            <a:spLocks noChangeArrowheads="1"/>
          </p:cNvSpPr>
          <p:nvPr/>
        </p:nvSpPr>
        <p:spPr bwMode="auto">
          <a:xfrm>
            <a:off x="349801" y="4977443"/>
            <a:ext cx="8758703" cy="3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76" tIns="53637" rIns="107276" bIns="53637">
            <a:spAutoFit/>
          </a:bodyPr>
          <a:lstStyle/>
          <a:p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Объем произведенной резидентами технопарка продукции (работ, услуг) – </a:t>
            </a:r>
            <a:r>
              <a:rPr lang="ru-RU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1,37 </a:t>
            </a:r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млн. рублей </a:t>
            </a:r>
            <a:endParaRPr lang="ru-RU" sz="1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5DFA2632-BF6C-42ED-BB5A-58E782829CFC}"/>
              </a:ext>
            </a:extLst>
          </p:cNvPr>
          <p:cNvCxnSpPr>
            <a:cxnSpLocks/>
          </p:cNvCxnSpPr>
          <p:nvPr/>
        </p:nvCxnSpPr>
        <p:spPr>
          <a:xfrm>
            <a:off x="420745" y="5373216"/>
            <a:ext cx="8216109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085D02A4-2669-41A3-8824-65DE9C23A467}"/>
              </a:ext>
            </a:extLst>
          </p:cNvPr>
          <p:cNvCxnSpPr>
            <a:cxnSpLocks/>
          </p:cNvCxnSpPr>
          <p:nvPr/>
        </p:nvCxnSpPr>
        <p:spPr>
          <a:xfrm>
            <a:off x="460347" y="5373216"/>
            <a:ext cx="8216109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7"/>
          <p:cNvSpPr txBox="1">
            <a:spLocks/>
          </p:cNvSpPr>
          <p:nvPr/>
        </p:nvSpPr>
        <p:spPr>
          <a:xfrm>
            <a:off x="405488" y="1852"/>
            <a:ext cx="8703016" cy="6627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2766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Инновационное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развитие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4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66029" y="3548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44624"/>
            <a:ext cx="83452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Купаловцы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приняли участие в форуме «Новые подходы привлечения молодежи к достижению целей устойчивого развития»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hoto_2022-04-19_14-42-45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83" y="1124744"/>
            <a:ext cx="3260542" cy="21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hoto_2022-04-20_10-36-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83" y="3645024"/>
            <a:ext cx="3305031" cy="22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794" y="973172"/>
            <a:ext cx="51893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bold"/>
              </a:rPr>
              <a:t>Форум состоялся в Минске и собрал представителей министерств, республиканских ведомств и агентств ООН в Беларуси, молодежных послов целей устойчивого развития. Участниками форума стали и </a:t>
            </a:r>
            <a:r>
              <a:rPr lang="ru-RU" b="1" dirty="0" err="1">
                <a:latin typeface="pt_sans_bold"/>
              </a:rPr>
              <a:t>купаловцы</a:t>
            </a:r>
            <a:r>
              <a:rPr lang="ru-RU" b="1" dirty="0">
                <a:latin typeface="pt_sans_bold"/>
              </a:rPr>
              <a:t>: студент 3 курса факультета биологии и экологии Вадим Гунько и студентка 3 курса юридического факультета Вера Мартынова.</a:t>
            </a:r>
            <a:endParaRPr lang="ru-RU" dirty="0">
              <a:latin typeface="Comic Sans MS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На форуме была отмечена важность вовлечения молодежи в достижение целей устойчивого развития и реализацию проектов в области социально-экономического развития страны. Был сделан акцент на том, что институт молодежных послов ЦУР ориентирован на молодых и инициативных граждан нашей страны, которым нужна поддержка в реализации их идей и проектов.</a:t>
            </a:r>
            <a:endParaRPr lang="ru-RU" sz="1600" b="0" i="0" dirty="0">
              <a:effectLst/>
              <a:latin typeface="pt_sans_captio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942" y="5930116"/>
            <a:ext cx="8606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www.grsu.by/component/k2/item/41963-kupalovtsy-prinyali-uchastie-v-forume-novye-podkhody-privlecheniya-molodezhi-k-dostizheniyu-tselej-ustojchivogo-razvitiya.html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9048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66029" y="3548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44624"/>
            <a:ext cx="83452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Купаловцы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приняли участие 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мероприятиях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Витебск – молодежная столица 2022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vit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44" y="908720"/>
            <a:ext cx="2877291" cy="19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2532" y="6218148"/>
            <a:ext cx="8427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www.grsu.by/component/k2/item/41177-kupalovtsy-prinyali-uchastie-v-finalnykh-meropriyatiyakh-prazdnika-vitebsk-molodezhnaya-stolitsa-2022.html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9903" y="821030"/>
            <a:ext cx="54582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pt_sans_bold"/>
              </a:rPr>
              <a:t>Делегация Гродненского государственного университета имени Янки Купалы посетила выставку-презентацию «Витебск – город возможностей для молодежи» а также торжественную церемонию открытия республиканского праздника «Молодежная столица Республики Беларусь-2022».</a:t>
            </a:r>
            <a:endParaRPr lang="ru-RU" sz="1600" dirty="0"/>
          </a:p>
        </p:txBody>
      </p:sp>
      <p:pic>
        <p:nvPicPr>
          <p:cNvPr id="3076" name="Picture 4" descr="photo 2022 03 10 16 17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44" y="2924944"/>
            <a:ext cx="2798870" cy="18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2532" y="5714092"/>
            <a:ext cx="8427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www.grsu.by/component/k2/item/41078-delegatsiya-grgu-imeni-yanki-kupaly-prinimaet-uchastie-v-prazdnike-vitebsk-molodezhnaya-stolitsa-2022.html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2532" y="2852936"/>
            <a:ext cx="5539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pt_sans_bold"/>
              </a:rPr>
              <a:t>На протяжении года Гродно носил статус молодежной столицы нашей страны. За это время было реализовано немало значимых проектов, и молодежь получила новые возможности для развития и реализации своего потенциала. </a:t>
            </a:r>
            <a:r>
              <a:rPr lang="ru-RU" sz="1400" b="1" dirty="0" err="1">
                <a:latin typeface="pt_sans_bold"/>
              </a:rPr>
              <a:t>Купаловский</a:t>
            </a:r>
            <a:r>
              <a:rPr lang="ru-RU" sz="1400" b="1" dirty="0">
                <a:latin typeface="pt_sans_bold"/>
              </a:rPr>
              <a:t> университет сыграл важную роль в проведении торжественных мероприятий, которые ознаменовали получение городом над Неманом почетного статуса.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6976" y="4779149"/>
            <a:ext cx="8323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/>
              <a:t>Молодежная столица – это статус, который присуждается городу сроком на один год, в течение которого он получает возможность продемонстрировать свою приверженность современной молодежной культуре, лучшие практики по развитию социальной, экономической, политической активности молодежи.</a:t>
            </a:r>
          </a:p>
        </p:txBody>
      </p:sp>
    </p:spTree>
    <p:extLst>
      <p:ext uri="{BB962C8B-B14F-4D97-AF65-F5344CB8AC3E}">
        <p14:creationId xmlns:p14="http://schemas.microsoft.com/office/powerpoint/2010/main" val="32754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66029" y="3548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189094"/>
            <a:ext cx="6628891" cy="38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Купаловцы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приняли участие 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интенсиве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«ЭКО-марафон»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hoto 2022 06 30 16 38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1" y="1124744"/>
            <a:ext cx="2084293" cy="15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_2022-06-30_16-38-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1" y="2865122"/>
            <a:ext cx="2083137" cy="13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4668" y="937921"/>
            <a:ext cx="62035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Увлекательный </a:t>
            </a:r>
            <a:r>
              <a:rPr lang="ru-RU" b="1" dirty="0" err="1" smtClean="0"/>
              <a:t>интенсив</a:t>
            </a:r>
            <a:r>
              <a:rPr lang="ru-RU" b="1" dirty="0" smtClean="0"/>
              <a:t> </a:t>
            </a:r>
            <a:r>
              <a:rPr lang="ru-RU" b="1" dirty="0"/>
              <a:t>«ЭКО-марафон» по технологии социального проектирования </a:t>
            </a:r>
            <a:r>
              <a:rPr lang="ru-RU" b="1" dirty="0" err="1" smtClean="0"/>
              <a:t>UPshift</a:t>
            </a:r>
            <a:r>
              <a:rPr lang="ru-RU" b="1" dirty="0" smtClean="0"/>
              <a:t> организован </a:t>
            </a:r>
            <a:r>
              <a:rPr lang="ru-RU" b="1" dirty="0"/>
              <a:t>Республиканским центром экологии и краеведения и ЮНИСЕФ</a:t>
            </a:r>
            <a:r>
              <a:rPr lang="ru-RU" dirty="0"/>
              <a:t>.</a:t>
            </a:r>
          </a:p>
          <a:p>
            <a:endParaRPr lang="ru-RU" dirty="0"/>
          </a:p>
          <a:p>
            <a:pPr algn="just"/>
            <a:r>
              <a:rPr lang="ru-RU" dirty="0"/>
              <a:t>Среди </a:t>
            </a:r>
            <a:r>
              <a:rPr lang="ru-RU" dirty="0" err="1"/>
              <a:t>тьюторов</a:t>
            </a:r>
            <a:r>
              <a:rPr lang="ru-RU" dirty="0"/>
              <a:t> команд были и наши Молодежные послы целей устойчивого развития - Стефания </a:t>
            </a:r>
            <a:r>
              <a:rPr lang="ru-RU" dirty="0" err="1"/>
              <a:t>Винничек</a:t>
            </a:r>
            <a:r>
              <a:rPr lang="ru-RU" dirty="0"/>
              <a:t> , Вадим Гунько и Дмитрий </a:t>
            </a:r>
            <a:r>
              <a:rPr lang="ru-RU" dirty="0" err="1"/>
              <a:t>Михалкин</a:t>
            </a:r>
            <a:r>
              <a:rPr lang="ru-RU" dirty="0"/>
              <a:t>.</a:t>
            </a:r>
          </a:p>
          <a:p>
            <a:endParaRPr lang="ru-RU" dirty="0"/>
          </a:p>
          <a:p>
            <a:pPr algn="just"/>
            <a:r>
              <a:rPr lang="ru-RU" dirty="0"/>
              <a:t>Ребята на протяжении двух дней наставляли участников </a:t>
            </a:r>
            <a:r>
              <a:rPr lang="ru-RU" dirty="0" err="1"/>
              <a:t>интенсива</a:t>
            </a:r>
            <a:r>
              <a:rPr lang="ru-RU" dirty="0"/>
              <a:t>, рассказывали о целях устойчивого развития. Состоялся открытый диалог по остросоциальным вопросам. Участники общения говорили честно, без стеснения. Подобные доверительные </a:t>
            </a:r>
            <a:r>
              <a:rPr lang="ru-RU" dirty="0" smtClean="0"/>
              <a:t>дискуссии </a:t>
            </a:r>
            <a:r>
              <a:rPr lang="ru-RU" dirty="0"/>
              <a:t>позволяют привлечь молодёжь к общегосударственным процессам.</a:t>
            </a:r>
          </a:p>
          <a:p>
            <a:r>
              <a:rPr lang="ru-RU" dirty="0" smtClean="0"/>
              <a:t>В </a:t>
            </a:r>
            <a:r>
              <a:rPr lang="ru-RU" dirty="0"/>
              <a:t>результате было подготовлено более 10 качественных экологических проектов.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9330" y="5801350"/>
            <a:ext cx="8441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www.grsu.by/component/k2/item/42646-kupalotsy-prinyali-uchastie-v-intnsive-eko-marafon.html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932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-27384"/>
            <a:ext cx="83372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ГрГУ имени Янки Купалы открылась выставка студенческих работ «Человек. Природа. Жизнь»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668" y="937921"/>
            <a:ext cx="6473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772" y="865743"/>
            <a:ext cx="86477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bold"/>
              </a:rPr>
              <a:t>Выставка организована на факультете биологии и экологии. Экспозиция приурочена ко Всемирному дню окружающей среды. Работы для нее подготовили студенты факультета искусств и дизайна. </a:t>
            </a:r>
            <a:r>
              <a:rPr lang="ru-RU" b="1" dirty="0" err="1">
                <a:latin typeface="pt_sans_bold"/>
              </a:rPr>
              <a:t>Купаловцы</a:t>
            </a:r>
            <a:r>
              <a:rPr lang="ru-RU" b="1" dirty="0">
                <a:latin typeface="pt_sans_bold"/>
              </a:rPr>
              <a:t> отразили в своих картинах красоты Беларуси.</a:t>
            </a:r>
            <a:endParaRPr lang="ru-RU" dirty="0">
              <a:latin typeface="Comic Sans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Выставка организована в рамках межфакультетского сотрудничества и призвана не только обратить внимание на важность сохранения природного наследия, но и на развитие и формирование межкультурного диалога в университете.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Кроме того, организация выставки является частью реализации цели устойчивого развития №11 «Обеспечение открытости, безопасности, жизнестойкости и экологической устойчивости городов и населенных пунктов».</a:t>
            </a:r>
            <a:endParaRPr lang="ru-RU" b="0" i="0" dirty="0">
              <a:effectLst/>
              <a:latin typeface="pt_sans_caption"/>
            </a:endParaRPr>
          </a:p>
        </p:txBody>
      </p:sp>
      <p:pic>
        <p:nvPicPr>
          <p:cNvPr id="4" name="Picture 2" descr="IMG_62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8" y="4077072"/>
            <a:ext cx="2737274" cy="182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G_63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53069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628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79" y="4077072"/>
            <a:ext cx="27003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7338" y="6074132"/>
            <a:ext cx="8545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www.grsu.by/component/k2/item/42488-v-grgu-imeni-yanki-kupaly-otkrylas-vystavka-studencheskikh-rabot-chelovek-priroda-zhizn.html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5817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66029" y="3548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55205" y="163638"/>
            <a:ext cx="8345209" cy="38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пропускной системы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Купаловского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университета расширятся возможности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ropus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93" y="1196752"/>
            <a:ext cx="3347864" cy="22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3943" y="11967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Пропускная система в учебном корпусе по улице Ожешко, 22 </a:t>
            </a:r>
            <a:r>
              <a:rPr lang="ru-RU" b="1" dirty="0" smtClean="0">
                <a:latin typeface="pt_sans_bold"/>
              </a:rPr>
              <a:t>может </a:t>
            </a:r>
            <a:r>
              <a:rPr lang="ru-RU" b="1" dirty="0">
                <a:latin typeface="pt_sans_bold"/>
              </a:rPr>
              <a:t>пропускать всех студентов с помощью системы распознавания </a:t>
            </a:r>
            <a:r>
              <a:rPr lang="ru-RU" b="1" dirty="0" smtClean="0">
                <a:latin typeface="pt_sans_bold"/>
              </a:rPr>
              <a:t>лиц.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4378" y="5210036"/>
            <a:ext cx="8246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www.grsu.by/component/k2/item/40584-u-propusknoj-sistemy-kupalovskogo-universiteta-rasshiryatsya-vozmozhnosti.html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4849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947446" y="1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err="1">
                <a:solidFill>
                  <a:schemeClr val="bg1"/>
                </a:solidFill>
              </a:rPr>
              <a:t>Купаловском</a:t>
            </a:r>
            <a:r>
              <a:rPr lang="ru-RU" b="1" dirty="0">
                <a:solidFill>
                  <a:schemeClr val="bg1"/>
                </a:solidFill>
              </a:rPr>
              <a:t> университете объявлен конкурс социальных молодежных </a:t>
            </a:r>
            <a:r>
              <a:rPr lang="ru-RU" b="1" dirty="0" smtClean="0">
                <a:solidFill>
                  <a:schemeClr val="bg1"/>
                </a:solidFill>
              </a:rPr>
              <a:t>проектов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k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20" y="4725144"/>
            <a:ext cx="2477080" cy="16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772" y="776893"/>
            <a:ext cx="87917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Конкурс социальных молодежных проектов проводится с целью выявления и поддержки лучших идей, направленных на решение проблем в сфере образования, культуры, искусства, общественной жизни, экологии, а также с целью популяризации здорового образа жизни в молодежной среде.</a:t>
            </a:r>
          </a:p>
          <a:p>
            <a:pPr algn="just"/>
            <a:r>
              <a:rPr lang="ru-RU" sz="1600" dirty="0" smtClean="0"/>
              <a:t> К </a:t>
            </a:r>
            <a:r>
              <a:rPr lang="ru-RU" sz="1600" dirty="0"/>
              <a:t>участию в конкурсе социальных молодежных проектов приглашаются студенты, магистранты, аспиранты, учащиеся колледжей </a:t>
            </a:r>
            <a:r>
              <a:rPr lang="ru-RU" sz="1600" dirty="0" err="1"/>
              <a:t>Купаловского</a:t>
            </a:r>
            <a:r>
              <a:rPr lang="ru-RU" sz="1600" dirty="0"/>
              <a:t> университета. Конкурс проектов проводится по следующим номинациям: «PRO. Беларусь», «PRO. Будущее», «PRO. Молодежь», «Нет на земле прекрасней края», «Здоровый образ жизни - это мой стиль!», «Протяни руку помощи», «ГрГУ – это МОЙ университет!», «Студенческое творчество», «Образование через всю жизнь», «Мир без границ», «Мы в ответе за Землю», «Медиа пространство», «Семья – основа современного общества», «Безопасность жизнедеятельности».</a:t>
            </a:r>
          </a:p>
          <a:p>
            <a:pPr algn="just"/>
            <a:r>
              <a:rPr lang="ru-RU" sz="1600" dirty="0" smtClean="0"/>
              <a:t>Благодаря </a:t>
            </a:r>
            <a:r>
              <a:rPr lang="ru-RU" sz="1600" dirty="0"/>
              <a:t>обширной системе номинаций, конкурс поднимает множество актуальных вопросов. Например, благоустройство городской жизни, развитие и поддержка молодежи, сохранение национально-культурного наследия Беларуси, внедрение инновационных форм и методов спортивно-массовой и физкультурно-оздоровительной работы, развитие международного и межвузовского студенческого сотрудничества, решение экологических проблем и много другое.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574" y="5457998"/>
            <a:ext cx="6134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www.grsu.by/component/k2/item/43312-v-kupalovskom-universitete-obyavlen-konkurs-sotsialnykh-molodezhnykh-proektov.html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45139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7053</TotalTime>
  <Words>1065</Words>
  <Application>Microsoft Office PowerPoint</Application>
  <PresentationFormat>Экран (4:3)</PresentationFormat>
  <Paragraphs>110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ЧАПЛИНСКАЯ СВЕТЛАНА ЛЕОНИДОВНА</cp:lastModifiedBy>
  <cp:revision>305</cp:revision>
  <cp:lastPrinted>2022-08-31T19:27:54Z</cp:lastPrinted>
  <dcterms:created xsi:type="dcterms:W3CDTF">2022-08-29T06:47:08Z</dcterms:created>
  <dcterms:modified xsi:type="dcterms:W3CDTF">2023-11-14T11:13:36Z</dcterms:modified>
</cp:coreProperties>
</file>