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61" r:id="rId3"/>
    <p:sldId id="364" r:id="rId4"/>
    <p:sldId id="395" r:id="rId5"/>
    <p:sldId id="394" r:id="rId6"/>
    <p:sldId id="389" r:id="rId7"/>
    <p:sldId id="393" r:id="rId8"/>
    <p:sldId id="390" r:id="rId9"/>
    <p:sldId id="392" r:id="rId10"/>
    <p:sldId id="387" r:id="rId11"/>
    <p:sldId id="391" r:id="rId12"/>
    <p:sldId id="388" r:id="rId13"/>
    <p:sldId id="385" r:id="rId14"/>
    <p:sldId id="386" r:id="rId15"/>
    <p:sldId id="359" r:id="rId16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89" autoAdjust="0"/>
  </p:normalViewPr>
  <p:slideViewPr>
    <p:cSldViewPr>
      <p:cViewPr>
        <p:scale>
          <a:sx n="60" d="100"/>
          <a:sy n="60" d="100"/>
        </p:scale>
        <p:origin x="-624" y="-3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9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6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4375-na-baze-grgu-imeni-yanki-kupaly-proshel-mezhvuzovskij-oblastnoj-etap-konkursa-100-idej-dlya-belarusi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2577-v-grgu-imeni-yanki-kupaly-proshla-konferentsiya-trudovogo-kollektiva-universiteta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8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4299-nazvany-pobediteli-ikh-otkrytogo-konkursa-studencheskikh-biznes-idej-innovatsionnykh-startapov-innastart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4455-na-baze-kupalovskogo-tekhnoparka-proshel-yubilejnyj-invest-uikend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4345-kupalovtsy-stali-laureatami-premii-imeni-a-i-dubko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8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1904-rup-uchebno-nauchno-proizvodstvennomu-tsentru-tekhnolab-10-let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3929-chislo-rezidentov-kupalovskogo-tekhnoparka-popolnilos-novoj-kompaniej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1977-kupalovskij-tekhnopark-posetil-s-rabochim-vizitom-predsedatel-gosudarstvennogo-komiteta-po-nauke-i-tekhnologiyam-respubliki-belarus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hyperlink" Target="https://www.grsu.by/component/k2/item/43661-v-nauchno-tekhnologicheskom-parke-sostoyalas-vstrecha-rukovodstva-universiteta-s-rezidentami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6.jpeg"/><Relationship Id="rId5" Type="http://schemas.microsoft.com/office/2007/relationships/hdphoto" Target="../media/hdphoto4.wdp"/><Relationship Id="rId10" Type="http://schemas.openxmlformats.org/officeDocument/2006/relationships/image" Target="../media/image25.jpeg"/><Relationship Id="rId4" Type="http://schemas.openxmlformats.org/officeDocument/2006/relationships/image" Target="../media/image9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2453-kupalovtsy-prinimayut-uchastie-v-mezhdunarodnom-forume-tibo-202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xmlns="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2" y="5513049"/>
            <a:ext cx="7092428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Impact" pitchFamily="34" charset="0"/>
              </a:rPr>
              <a:t>Цель 8: Содействие поступательному, всеохватному и устойчивому экономическому росту, полной и производительной занятости и достойной работе для всех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09" y="3045711"/>
            <a:ext cx="2818044" cy="264073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236296" y="4077072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2022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35127" y="-26020"/>
            <a:ext cx="6917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базе ГрГУ имени Янки Купалы прошел межвузовский областной этап конкурса «100 идей для Беларуси»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026" name="Picture 2" descr="IMG_365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00" y="4437112"/>
            <a:ext cx="2425452" cy="16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_36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2387910" cy="15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365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22" y="4437112"/>
            <a:ext cx="2407434" cy="160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772" y="692696"/>
            <a:ext cx="8719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pt_sans_bold"/>
              </a:rPr>
              <a:t>Конкурс собрал более 15 проектов, одиннадцать из них презентовали </a:t>
            </a:r>
            <a:r>
              <a:rPr lang="ru-RU" b="1" dirty="0" err="1">
                <a:latin typeface="pt_sans_bold"/>
              </a:rPr>
              <a:t>купаловцы</a:t>
            </a:r>
            <a:r>
              <a:rPr lang="ru-RU" b="1" dirty="0" smtClean="0">
                <a:latin typeface="pt_sans_bold"/>
              </a:rPr>
              <a:t>. Восемь </a:t>
            </a:r>
            <a:r>
              <a:rPr lang="ru-RU" b="1" dirty="0">
                <a:latin typeface="pt_sans_bold"/>
              </a:rPr>
              <a:t>проектов в области экономики, медицины, экологии, коммуникаций представят </a:t>
            </a:r>
            <a:r>
              <a:rPr lang="ru-RU" b="1" dirty="0" err="1">
                <a:latin typeface="pt_sans_bold"/>
              </a:rPr>
              <a:t>Гродненщину</a:t>
            </a:r>
            <a:r>
              <a:rPr lang="ru-RU" b="1" dirty="0">
                <a:latin typeface="pt_sans_bold"/>
              </a:rPr>
              <a:t> на этапе Министерства образования.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4772" y="1810559"/>
            <a:ext cx="8503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В стенах </a:t>
            </a:r>
            <a:r>
              <a:rPr lang="ru-RU" sz="1600" dirty="0" err="1">
                <a:latin typeface="pt_sans_caption"/>
              </a:rPr>
              <a:t>Купаловского</a:t>
            </a:r>
            <a:r>
              <a:rPr lang="ru-RU" sz="1600" dirty="0">
                <a:latin typeface="pt_sans_caption"/>
              </a:rPr>
              <a:t> университета собрались новаторы и молодые ученые, продвинутая и инициативная молодежь. Все они хотят внести свой вклад в развитие страны собственными изобретениями. Разработки затрагивают самые разные сферы: экологию, медицину, экономику и информационно-коммуникационные технологии, социальную сферу.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pt_sans_caption"/>
              </a:rPr>
              <a:t>В </a:t>
            </a:r>
            <a:r>
              <a:rPr lang="ru-RU" sz="1600" dirty="0" err="1">
                <a:latin typeface="pt_sans_caption"/>
              </a:rPr>
              <a:t>Купаловском</a:t>
            </a:r>
            <a:r>
              <a:rPr lang="ru-RU" sz="1600" dirty="0">
                <a:latin typeface="pt_sans_caption"/>
              </a:rPr>
              <a:t> университете уделяется большое внимание системной работе со студентами, а также предоставляются все возможности университета для реализации собственного потенциала.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- В этом году 100 идей для Беларуси проходит в обновленном формате, однако цели остаются прежними: создание инноваций и стартапов на благо родной страны. </a:t>
            </a:r>
            <a:endParaRPr lang="ru-RU" sz="1600" b="0" i="0" dirty="0">
              <a:effectLst/>
              <a:latin typeface="pt_sans_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532" y="6074132"/>
            <a:ext cx="8443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www.grsu.by/component/k2/item/44375-na-baze-grgu-imeni-yanki-kupaly-proshel-mezhvuzovskij-oblastnoj-etap-konkursa-100-idej-dlya-belarusi.html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287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4080" y="-26020"/>
            <a:ext cx="7870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ГрГУ имени Янки Купалы прошла конференция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трудового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коллектива университета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5122" name="Picture 2" descr="IMG_32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903" y="1080596"/>
            <a:ext cx="3259068" cy="21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G_3333-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903" y="3573016"/>
            <a:ext cx="3230722" cy="215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080" y="836712"/>
            <a:ext cx="5282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Участники конференции обсудили вопросы, касающиеся исполнения коллективного договора, а также внесения некоторых изменений и дополнений в документ.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772" y="2132856"/>
            <a:ext cx="537713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Основной вопрос конференции был посвящен обсуждению изменений и дополнений в коллективный договор. Перед трудовым коллективом выступили начальник Центра кадровой и правовой работы Галина </a:t>
            </a:r>
            <a:r>
              <a:rPr lang="ru-RU" sz="1600" dirty="0" err="1">
                <a:latin typeface="pt_sans_caption"/>
              </a:rPr>
              <a:t>Сакомская</a:t>
            </a:r>
            <a:r>
              <a:rPr lang="ru-RU" sz="1600" dirty="0">
                <a:latin typeface="pt_sans_caption"/>
              </a:rPr>
              <a:t> и председатель профсоюзного комитета работников ГрГУ имени Янки Купалы Игорь </a:t>
            </a:r>
            <a:r>
              <a:rPr lang="ru-RU" sz="1600" dirty="0" err="1">
                <a:latin typeface="pt_sans_caption"/>
              </a:rPr>
              <a:t>Кергет</a:t>
            </a:r>
            <a:r>
              <a:rPr lang="ru-RU" sz="1600" dirty="0">
                <a:latin typeface="pt_sans_caption"/>
              </a:rPr>
              <a:t>. Они отметили, что возникла необходимость привести коллективный договор в соответствие с нормативными документами, которые действуют на республиканском уровне.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В конференции приняли участие более 190 делегатов. </a:t>
            </a:r>
            <a:r>
              <a:rPr lang="ru-RU" sz="1600" dirty="0" err="1">
                <a:latin typeface="pt_sans_caption"/>
              </a:rPr>
              <a:t>Купаловцы</a:t>
            </a:r>
            <a:r>
              <a:rPr lang="ru-RU" sz="1600" dirty="0">
                <a:latin typeface="pt_sans_caption"/>
              </a:rPr>
              <a:t> продлили коллективный договор с изменениями на 3 года.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4668" y="5422801"/>
            <a:ext cx="5051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www.grsu.by/component/k2/item/42577-v-grgu-imeni-yanki-kupaly-proshla-konferentsiya-trudovogo-kollektiva-universiteta.html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06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4080" y="-26020"/>
            <a:ext cx="7870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Названы победители IХ открытого конкурса студенческих бизнес-идей инновационных стартапов «</a:t>
            </a:r>
            <a:r>
              <a:rPr lang="ru-RU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ИнНаСтарт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3" name="Picture 2" descr="IMG_24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544217" cy="16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_24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542916" cy="169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876" y="788782"/>
            <a:ext cx="6051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Участники презентовали свои проекты и получили обратную связь от жюри и своих конкурентов. Всего на конкурс была подано более 80 заявок.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080" y="1628800"/>
            <a:ext cx="6002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номинации «Бизнес-инновация» </a:t>
            </a:r>
            <a:r>
              <a:rPr lang="ru-RU" dirty="0" smtClean="0"/>
              <a:t>первое </a:t>
            </a:r>
            <a:r>
              <a:rPr lang="ru-RU" dirty="0"/>
              <a:t>место у проекта «Кормовая добавка «Белково-витаминно-минеральный комплекс природных ингредиентов», его автор – Александр </a:t>
            </a:r>
            <a:r>
              <a:rPr lang="ru-RU" dirty="0" err="1"/>
              <a:t>Зотиков</a:t>
            </a:r>
            <a:r>
              <a:rPr lang="ru-RU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080" y="2780928"/>
            <a:ext cx="6002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номинации «Инновационные IT-решение для бизнеса» Первое место у проекта «YAKOVITSKY PRODUCTION», идея принадлежит Владиславу </a:t>
            </a:r>
            <a:r>
              <a:rPr lang="ru-RU" dirty="0" err="1"/>
              <a:t>Яковицкому</a:t>
            </a:r>
            <a:r>
              <a:rPr lang="ru-RU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645024"/>
            <a:ext cx="5588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номинации «Социальная инициатива» Первое место занял проект «Шлем-помощник для слабовидящих и незрячих «Прометей», автор – Матвей Бочко.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509120"/>
            <a:ext cx="5798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номинации «Проект для университета» Первое место занял проект «Купа – </a:t>
            </a:r>
            <a:r>
              <a:rPr lang="ru-RU" dirty="0" err="1"/>
              <a:t>маскот</a:t>
            </a:r>
            <a:r>
              <a:rPr lang="ru-RU" dirty="0"/>
              <a:t> ГрГУ», его автор </a:t>
            </a:r>
            <a:r>
              <a:rPr lang="ru-RU" dirty="0" smtClean="0"/>
              <a:t>– Алина </a:t>
            </a:r>
            <a:r>
              <a:rPr lang="ru-RU" dirty="0" err="1"/>
              <a:t>Явош</a:t>
            </a:r>
            <a:r>
              <a:rPr lang="ru-RU" dirty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5374957"/>
            <a:ext cx="8466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номинации «Футуристическая </a:t>
            </a:r>
            <a:r>
              <a:rPr lang="ru-RU" dirty="0" smtClean="0"/>
              <a:t>идея» первое </a:t>
            </a:r>
            <a:r>
              <a:rPr lang="ru-RU" dirty="0"/>
              <a:t>место занял проект «Альбион», </a:t>
            </a:r>
            <a:r>
              <a:rPr lang="ru-RU" dirty="0" smtClean="0"/>
              <a:t>Александра </a:t>
            </a:r>
            <a:r>
              <a:rPr lang="ru-RU" dirty="0"/>
              <a:t>Стреха.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0844" y="6055767"/>
            <a:ext cx="8454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www.grsu.by/component/k2/item/44299-nazvany-pobediteli-ikh-otkrytogo-konkursa-studencheskikh-biznes-idej-innovatsionnykh-startapov-innastart.html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3405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4080" y="-26020"/>
            <a:ext cx="6917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базе </a:t>
            </a:r>
            <a:r>
              <a:rPr lang="ru-RU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Купаловского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Технопарка прошел </a:t>
            </a:r>
            <a:endParaRPr lang="ru-RU" b="1" dirty="0" smtClean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юбилейный Инвест Уикенд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2050" name="Picture 2" descr="IMG 20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22" y="4435549"/>
            <a:ext cx="3349042" cy="223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2800" y="693851"/>
            <a:ext cx="8738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Конкурс бизнес-идей Инвест Уикенд прошел уже в 20-й раз и собрал под своей инновационной крышей около 20 проектов, которые боролись за звание лучшего. Организаторами мероприятия выступили комитет экономики Гродненского облисполкома и Гродненское областное учреждение финансовой поддержки предпринимателей. </a:t>
            </a:r>
            <a:r>
              <a:rPr lang="ru-RU" dirty="0" smtClean="0"/>
              <a:t>Уже много </a:t>
            </a:r>
            <a:r>
              <a:rPr lang="ru-RU" dirty="0"/>
              <a:t>лет подряд конкурс проходит при поддержке </a:t>
            </a:r>
            <a:r>
              <a:rPr lang="ru-RU" dirty="0" err="1"/>
              <a:t>Купаловского</a:t>
            </a:r>
            <a:r>
              <a:rPr lang="ru-RU" dirty="0"/>
              <a:t> университета.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стенах Научно-технологического парка ГрГУ имени Янки Купалы свои идеи презентовали школьники и студенты, а также начинающие бизнесмены. В число тех, кто оценивал бизнес-идеи, были проректор по научной работе ГрГУ имени Янки Купалы Андрей </a:t>
            </a:r>
            <a:r>
              <a:rPr lang="ru-RU" dirty="0" err="1"/>
              <a:t>Проневич</a:t>
            </a:r>
            <a:r>
              <a:rPr lang="ru-RU" dirty="0"/>
              <a:t>, заместитель управляющего дирекцией ОАО «</a:t>
            </a:r>
            <a:r>
              <a:rPr lang="ru-RU" dirty="0" err="1"/>
              <a:t>Белинвестбанк</a:t>
            </a:r>
            <a:r>
              <a:rPr lang="ru-RU" dirty="0"/>
              <a:t>» по Гродненской области Дмитрий </a:t>
            </a:r>
            <a:r>
              <a:rPr lang="ru-RU" dirty="0" err="1"/>
              <a:t>Денищик</a:t>
            </a:r>
            <a:r>
              <a:rPr lang="ru-RU" dirty="0"/>
              <a:t>, директор Научно-технологического парка ГрГУ имени Янки Купалы Александр Василевич, руководитель Центра поддержки предпринимательства, директор ЧУП «</a:t>
            </a:r>
            <a:r>
              <a:rPr lang="ru-RU" dirty="0" err="1"/>
              <a:t>АйТиНимакс</a:t>
            </a:r>
            <a:r>
              <a:rPr lang="ru-RU" dirty="0"/>
              <a:t>» Игорь </a:t>
            </a:r>
            <a:r>
              <a:rPr lang="ru-RU" dirty="0" err="1"/>
              <a:t>Чивель</a:t>
            </a:r>
            <a:r>
              <a:rPr lang="ru-RU" dirty="0"/>
              <a:t>, декан факультета экономики и управления ГрГУ имени Янки Купалы Марина </a:t>
            </a:r>
            <a:r>
              <a:rPr lang="ru-RU" dirty="0" err="1"/>
              <a:t>Карпицкая</a:t>
            </a:r>
            <a:r>
              <a:rPr lang="ru-RU" dirty="0"/>
              <a:t> и </a:t>
            </a:r>
            <a:r>
              <a:rPr lang="ru-RU" dirty="0" smtClean="0"/>
              <a:t>другие.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876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www.grsu.by/component/k2/item/44455-na-baze-kupalovskogo-tekhnoparka-proshel-yubilejnyj-invest-uikend.html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0978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4080" y="107340"/>
            <a:ext cx="6917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Купаловцы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стали лауреатами премии имени А.И. </a:t>
            </a:r>
            <a:r>
              <a:rPr lang="ru-RU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Дубко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4" name="Picture 2" descr="IMG 34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87" y="2695737"/>
            <a:ext cx="4014211" cy="26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4668" y="980728"/>
            <a:ext cx="81477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Вручение премий состоялось в Галерее </a:t>
            </a:r>
            <a:r>
              <a:rPr lang="ru-RU" sz="2000" dirty="0" err="1"/>
              <a:t>Тизенгауза</a:t>
            </a:r>
            <a:r>
              <a:rPr lang="ru-RU" sz="2000" dirty="0"/>
              <a:t>. Там чествовали школьников, студентов, учащихся учреждений профессионально-технического и среднего специального образования, отличившихся в спортивной, творческой и научной деятельности. Среди обладателей премии были и </a:t>
            </a:r>
            <a:r>
              <a:rPr lang="ru-RU" sz="2000" dirty="0" err="1"/>
              <a:t>купаловцы</a:t>
            </a:r>
            <a:r>
              <a:rPr lang="ru-RU" sz="20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958" y="5498068"/>
            <a:ext cx="8405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www.grsu.by/component/k2/item/44345-kupalovtsy-stali-laureatami-premii-imeni-a-i-dubko.html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5640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3" name="Title 17"/>
          <p:cNvSpPr txBox="1">
            <a:spLocks/>
          </p:cNvSpPr>
          <p:nvPr/>
        </p:nvSpPr>
        <p:spPr>
          <a:xfrm>
            <a:off x="405488" y="1852"/>
            <a:ext cx="8703016" cy="6627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2766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Инновационное развитие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региона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17" y="2698523"/>
            <a:ext cx="4122528" cy="3682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84668" y="836712"/>
            <a:ext cx="7643716" cy="424722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kern="0" dirty="0">
                <a:latin typeface="Impact" panose="020B0806030902050204" pitchFamily="34" charset="0"/>
              </a:rPr>
              <a:t>Проведение научных исследований в 2019-2022 годах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3314" y="1340768"/>
            <a:ext cx="7985110" cy="335475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kern="0" dirty="0">
                <a:solidFill>
                  <a:srgbClr val="002060"/>
                </a:solidFill>
                <a:latin typeface="Impact" pitchFamily="34" charset="0"/>
                <a:cs typeface="Arial" panose="020B0604020202020204" pitchFamily="34" charset="0"/>
              </a:rPr>
              <a:t>106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договоров на </a:t>
            </a:r>
            <a:r>
              <a:rPr lang="ru-RU" sz="19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НИОК(Т)Р </a:t>
            </a:r>
            <a:r>
              <a:rPr lang="ru-RU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предприятиями и организациями региона (</a:t>
            </a:r>
            <a:r>
              <a:rPr lang="ru-RU" sz="19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73 % </a:t>
            </a:r>
            <a:r>
              <a:rPr lang="ru-RU" sz="1900" kern="0" dirty="0">
                <a:latin typeface="Arial" panose="020B0604020202020204" pitchFamily="34" charset="0"/>
                <a:cs typeface="Arial" panose="020B0604020202020204" pitchFamily="34" charset="0"/>
              </a:rPr>
              <a:t>от общего числа хоздоговоров</a:t>
            </a:r>
            <a:br>
              <a:rPr lang="ru-RU" sz="19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kern="0" dirty="0">
                <a:latin typeface="Arial" panose="020B0604020202020204" pitchFamily="34" charset="0"/>
                <a:cs typeface="Arial" panose="020B0604020202020204" pitchFamily="34" charset="0"/>
              </a:rPr>
              <a:t>с предприятиями Республики Беларусь</a:t>
            </a:r>
            <a:r>
              <a:rPr lang="ru-RU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sz="5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kern="0" dirty="0">
                <a:solidFill>
                  <a:srgbClr val="002060"/>
                </a:solidFill>
                <a:latin typeface="Impact" pitchFamily="34" charset="0"/>
                <a:cs typeface="Arial" panose="020B0604020202020204" pitchFamily="34" charset="0"/>
              </a:rPr>
              <a:t>191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на </a:t>
            </a:r>
            <a:r>
              <a:rPr lang="ru-RU" sz="19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научных (научно-технических) услуг</a:t>
            </a:r>
            <a:r>
              <a:rPr lang="ru-RU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9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89 %</a:t>
            </a:r>
            <a:r>
              <a:rPr lang="ru-RU" sz="19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kern="0" dirty="0">
                <a:latin typeface="Arial" panose="020B0604020202020204" pitchFamily="34" charset="0"/>
                <a:cs typeface="Arial" panose="020B0604020202020204" pitchFamily="34" charset="0"/>
              </a:rPr>
              <a:t>от общего числа договоров с резидентами Республики Беларусь</a:t>
            </a:r>
            <a:r>
              <a:rPr lang="ru-RU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sz="5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kern="0" dirty="0">
                <a:solidFill>
                  <a:srgbClr val="002060"/>
                </a:solidFill>
                <a:latin typeface="Impact" pitchFamily="34" charset="0"/>
                <a:cs typeface="Arial" panose="020B0604020202020204" pitchFamily="34" charset="0"/>
              </a:rPr>
              <a:t>541</a:t>
            </a:r>
            <a:r>
              <a:rPr lang="ru-RU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научных </a:t>
            </a:r>
            <a:r>
              <a:rPr lang="ru-RU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исследований</a:t>
            </a:r>
            <a:br>
              <a:rPr lang="ru-RU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деятельность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региона</a:t>
            </a:r>
            <a:br>
              <a:rPr lang="ru-RU" sz="19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9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99%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 г</a:t>
            </a:r>
            <a:r>
              <a:rPr lang="ru-RU" sz="1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Гродно)</a:t>
            </a:r>
          </a:p>
        </p:txBody>
      </p:sp>
    </p:spTree>
    <p:extLst>
      <p:ext uri="{BB962C8B-B14F-4D97-AF65-F5344CB8AC3E}">
        <p14:creationId xmlns:p14="http://schemas.microsoft.com/office/powerpoint/2010/main" val="28726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38799118-8529-454C-963A-1E5622BC9459}"/>
              </a:ext>
            </a:extLst>
          </p:cNvPr>
          <p:cNvGrpSpPr/>
          <p:nvPr/>
        </p:nvGrpSpPr>
        <p:grpSpPr>
          <a:xfrm rot="15109797">
            <a:off x="6417801" y="4686311"/>
            <a:ext cx="4399371" cy="4343374"/>
            <a:chOff x="-1626523" y="1882673"/>
            <a:chExt cx="4399371" cy="3092653"/>
          </a:xfrm>
        </p:grpSpPr>
        <p:sp>
          <p:nvSpPr>
            <p:cNvPr id="30" name="Дуга 29">
              <a:extLst>
                <a:ext uri="{FF2B5EF4-FFF2-40B4-BE49-F238E27FC236}">
                  <a16:creationId xmlns:a16="http://schemas.microsoft.com/office/drawing/2014/main" xmlns="" id="{4D832E7F-60C1-4E65-8013-B14316C896B1}"/>
                </a:ext>
              </a:extLst>
            </p:cNvPr>
            <p:cNvSpPr/>
            <p:nvPr/>
          </p:nvSpPr>
          <p:spPr>
            <a:xfrm>
              <a:off x="-1626523" y="1882673"/>
              <a:ext cx="4247465" cy="3092653"/>
            </a:xfrm>
            <a:prstGeom prst="arc">
              <a:avLst>
                <a:gd name="adj1" fmla="val 13531047"/>
                <a:gd name="adj2" fmla="val 8012642"/>
              </a:avLst>
            </a:prstGeom>
            <a:ln w="31750" cmpd="thickThin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50800" dist="38100" algn="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Дуга 30">
              <a:extLst>
                <a:ext uri="{FF2B5EF4-FFF2-40B4-BE49-F238E27FC236}">
                  <a16:creationId xmlns:a16="http://schemas.microsoft.com/office/drawing/2014/main" xmlns="" id="{8B25CF39-0C21-4C33-ACE8-0D3ACD88A25A}"/>
                </a:ext>
              </a:extLst>
            </p:cNvPr>
            <p:cNvSpPr/>
            <p:nvPr/>
          </p:nvSpPr>
          <p:spPr>
            <a:xfrm>
              <a:off x="-1331609" y="2134808"/>
              <a:ext cx="4104456" cy="2685629"/>
            </a:xfrm>
            <a:prstGeom prst="arc">
              <a:avLst>
                <a:gd name="adj1" fmla="val 12995569"/>
                <a:gd name="adj2" fmla="val 6123401"/>
              </a:avLst>
            </a:prstGeom>
            <a:ln w="9525" cmpd="sng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  <a:effectLst>
              <a:outerShdw blurRad="50800" dist="38100" algn="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809F501A-D29E-406A-82EB-A9315566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8" b="97125" l="10000" r="99188">
                        <a14:foregroundMark x1="43250" y1="10942" x2="49063" y2="9345"/>
                        <a14:foregroundMark x1="51188" y1="38179" x2="49500" y2="45048"/>
                        <a14:foregroundMark x1="42813" y1="47764" x2="37813" y2="67492"/>
                        <a14:foregroundMark x1="37375" y1="40256" x2="36125" y2="45607"/>
                        <a14:foregroundMark x1="44500" y1="82428" x2="44500" y2="87700"/>
                        <a14:foregroundMark x1="30750" y1="95208" x2="52312" y2="95527"/>
                        <a14:foregroundMark x1="52312" y1="95527" x2="77188" y2="94329"/>
                        <a14:foregroundMark x1="77188" y1="94329" x2="92875" y2="94649"/>
                        <a14:foregroundMark x1="61187" y1="97364" x2="72438" y2="97364"/>
                        <a14:foregroundMark x1="95375" y1="51438" x2="97938" y2="96805"/>
                        <a14:foregroundMark x1="94563" y1="46645" x2="99188" y2="49840"/>
                        <a14:foregroundMark x1="64125" y1="51997" x2="65375" y2="50399"/>
                        <a14:foregroundMark x1="44500" y1="7188" x2="50313" y2="103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18" y="4766946"/>
            <a:ext cx="2672385" cy="20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Группа 18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4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255192" y="737411"/>
            <a:ext cx="828092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spcAft>
                <a:spcPts val="1200"/>
              </a:spcAft>
            </a:pPr>
            <a:r>
              <a:rPr lang="ru-RU" sz="31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Impact" pitchFamily="34" charset="0"/>
                <a:ea typeface="+mj-ea"/>
                <a:cs typeface="Times New Roman" panose="02020603050405020304" pitchFamily="18" charset="0"/>
              </a:rPr>
              <a:t>Переподготовка  и повышение квалификации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37369" y="1412776"/>
            <a:ext cx="8573482" cy="190820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285722" indent="-285722">
              <a:buFont typeface="Arial" panose="020B0604020202020204" pitchFamily="34" charset="0"/>
              <a:buChar char="•"/>
            </a:pPr>
            <a:r>
              <a:rPr lang="ru-RU" sz="2000" dirty="0"/>
              <a:t>За </a:t>
            </a:r>
            <a:r>
              <a:rPr lang="ru-RU" sz="2000" b="1" dirty="0"/>
              <a:t>5 лет </a:t>
            </a:r>
            <a:r>
              <a:rPr lang="ru-RU" sz="2000" dirty="0"/>
              <a:t>прошли обучение </a:t>
            </a:r>
            <a:r>
              <a:rPr lang="ru-RU" sz="2000" b="1" dirty="0"/>
              <a:t>1061 человек </a:t>
            </a:r>
            <a:r>
              <a:rPr lang="ru-RU" sz="2000" dirty="0"/>
              <a:t>по различным образовательным программам для промышленности, строительного комплекса, деревообработки, учреждений образования, здравоохранения, управления по труду, занятости и социальной защите, в том числе уникальным в регионе и стране :</a:t>
            </a:r>
          </a:p>
          <a:p>
            <a:pPr marL="285722" indent="-285722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4921590"/>
            <a:ext cx="7992888" cy="169276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285722" indent="-285722">
              <a:buFont typeface="Arial" panose="020B0604020202020204" pitchFamily="34" charset="0"/>
              <a:buChar char="•"/>
            </a:pPr>
            <a:r>
              <a:rPr lang="ru-RU" sz="2000" b="1" dirty="0"/>
              <a:t>С 2017 по 2022 годы </a:t>
            </a:r>
            <a:r>
              <a:rPr lang="ru-RU" sz="2000" dirty="0" smtClean="0"/>
              <a:t>внедрены </a:t>
            </a:r>
            <a:r>
              <a:rPr lang="ru-RU" sz="2000" b="1" dirty="0"/>
              <a:t>64 </a:t>
            </a:r>
            <a:r>
              <a:rPr lang="ru-RU" sz="2000" b="1" dirty="0" smtClean="0"/>
              <a:t>научно-методические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разработки</a:t>
            </a:r>
            <a:r>
              <a:rPr lang="ru-RU" sz="2000" dirty="0" smtClean="0"/>
              <a:t>:</a:t>
            </a:r>
            <a:endParaRPr lang="ru-RU" sz="2000" dirty="0"/>
          </a:p>
          <a:p>
            <a:pPr marL="892175" indent="-284163">
              <a:buFont typeface="Arial" panose="020B0604020202020204" pitchFamily="34" charset="0"/>
              <a:buChar char="•"/>
            </a:pPr>
            <a:r>
              <a:rPr lang="ru-RU" sz="1600" dirty="0"/>
              <a:t>33 – в образовательный процесс</a:t>
            </a:r>
          </a:p>
          <a:p>
            <a:pPr marL="892175" indent="-284163">
              <a:buFont typeface="Arial" panose="020B0604020202020204" pitchFamily="34" charset="0"/>
              <a:buChar char="•"/>
            </a:pPr>
            <a:r>
              <a:rPr lang="ru-RU" sz="1600" dirty="0"/>
              <a:t>31 – в хозяйственную деятельность предприятий </a:t>
            </a:r>
            <a:br>
              <a:rPr lang="ru-RU" sz="1600" dirty="0"/>
            </a:br>
            <a:r>
              <a:rPr lang="ru-RU" sz="1600" dirty="0"/>
              <a:t>(организаций) с учетом потребности работодателей и</a:t>
            </a:r>
            <a:br>
              <a:rPr lang="ru-RU" sz="1600" dirty="0"/>
            </a:br>
            <a:r>
              <a:rPr lang="ru-RU" sz="1600" dirty="0"/>
              <a:t>жителей региона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0460" y="2977374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 вопросам ядерной и радиационной безопасности (в медицинских целях)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сфере </a:t>
            </a:r>
            <a:r>
              <a:rPr lang="ru-RU" sz="1600" dirty="0" err="1"/>
              <a:t>фандрайзинга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 вопросам организации учебно-тренировочного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 специальности «Экономика и организация производства в жилищно-коммунальном хозяйстве»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 специальности «Трудовое обучение в учреждениях общего среднего образования»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 специальности «Оздоровительная физическая культура»</a:t>
            </a:r>
          </a:p>
        </p:txBody>
      </p:sp>
      <p:sp>
        <p:nvSpPr>
          <p:cNvPr id="32" name="Title 17"/>
          <p:cNvSpPr txBox="1">
            <a:spLocks/>
          </p:cNvSpPr>
          <p:nvPr/>
        </p:nvSpPr>
        <p:spPr>
          <a:xfrm>
            <a:off x="405488" y="1852"/>
            <a:ext cx="8703016" cy="6627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27661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Инновационное развитие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anose="02020603050405020304" pitchFamily="18" charset="0"/>
              </a:rPr>
              <a:t>региона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1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00800" y="-47922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4080" y="179348"/>
            <a:ext cx="7870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Средняя заработная плата в 2020-2022 годах (тыс. руб.)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207490" cy="484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1CA18E1-55F6-44C9-A853-D1A2691F0F9E}"/>
              </a:ext>
            </a:extLst>
          </p:cNvPr>
          <p:cNvSpPr/>
          <p:nvPr/>
        </p:nvSpPr>
        <p:spPr>
          <a:xfrm>
            <a:off x="1187624" y="1844824"/>
            <a:ext cx="2683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Impact" panose="020B0806030902050204" pitchFamily="34" charset="0"/>
              </a:rPr>
              <a:t> Среднесписочная численность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7269"/>
            <a:ext cx="2317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3994249"/>
            <a:ext cx="1506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94" y="4003774"/>
            <a:ext cx="14938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62" y="4000599"/>
            <a:ext cx="15065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41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4080" y="179348"/>
            <a:ext cx="7870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РУП Учебно-научно-производственному центру «Технолаб» 10 лет</a:t>
            </a:r>
          </a:p>
        </p:txBody>
      </p:sp>
      <p:pic>
        <p:nvPicPr>
          <p:cNvPr id="8194" name="Picture 2" descr="tehnol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913634" cy="29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080" y="90872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РУП «УНПЦ «Технолаб» образован в апреле 2012 года с целью комплексного решения проблемы по оснащению высших учебных заведений и школ Республики Беларусь лабораторным и демонстрационным оборудованием. За ушедшие годы «Технолаб» значительно подрос и получил статус научно-технологического парка.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4772" y="3861048"/>
            <a:ext cx="86009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В центре разрабатываются лабораторные практикумы, демонстрационные эксперименты по физике, химии, биологии, экологии, физической культуре для школ, колледжей, средних специальных учебных заведений и учреждений высшего образования. Сотрудники РУП «УНПЦ «Технолаб» осуществляют учебно-методическую, научную и производственную деятельность.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Собственное производство, оснащенное современным оборудованием и квалифицированными специалистами, позволяет разрабатывать и технически обслуживать предлагаемые к поставке товары, осуществлять их ремонт в рамках гарантийного и послегарантийного обслуживания.</a:t>
            </a:r>
            <a:endParaRPr lang="ru-RU" sz="1600" b="0" i="0" dirty="0">
              <a:effectLst/>
              <a:latin typeface="pt_sans_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520" y="6099711"/>
            <a:ext cx="8560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www.grsu.by/component/k2/item/41904-rup-uchebno-nauchno-proizvodstvennomu-tsentru-tekhnolab-10-let.html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7105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4080" y="-26020"/>
            <a:ext cx="7870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Число резидентов </a:t>
            </a:r>
            <a:r>
              <a:rPr lang="ru-RU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Купаловского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технопарка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пополнилось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новой компанией</a:t>
            </a:r>
          </a:p>
        </p:txBody>
      </p:sp>
      <p:pic>
        <p:nvPicPr>
          <p:cNvPr id="3074" name="Picture 2" descr="IMG_40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76" y="1419622"/>
            <a:ext cx="3133218" cy="20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_408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76" y="3933056"/>
            <a:ext cx="3174350" cy="211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37199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Новым резидентом стала компания ООО «Джо </a:t>
            </a:r>
            <a:r>
              <a:rPr lang="ru-RU" b="1" dirty="0" err="1">
                <a:latin typeface="pt_sans_bold"/>
              </a:rPr>
              <a:t>Джо</a:t>
            </a:r>
            <a:r>
              <a:rPr lang="ru-RU" b="1" dirty="0">
                <a:latin typeface="pt_sans_bold"/>
              </a:rPr>
              <a:t> </a:t>
            </a:r>
            <a:r>
              <a:rPr lang="ru-RU" b="1" dirty="0" err="1">
                <a:latin typeface="pt_sans_bold"/>
              </a:rPr>
              <a:t>Хэакосметикс</a:t>
            </a:r>
            <a:r>
              <a:rPr lang="ru-RU" b="1" dirty="0">
                <a:latin typeface="pt_sans_bold"/>
              </a:rPr>
              <a:t>», которая занимается производством высококачественной профессиональной косметики для волос. Основные принципы деятельности компании – профессионализм и инновации. Вместе с новой компанией число резидентов Научно-технологического парка ГрГУ имени Янки Купалы достигло 32-х.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9020" y="3645024"/>
            <a:ext cx="50110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Статус резидента технопарка дает возможность коммерциализации научных разработок и возможность начать собственный бизнес, а также он дает право на аренду рабочего пространства и производственных площадей на льготных условиях, а также на аренду высокотехнологичного научно-исследовательского и производственного оборудования.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Технопарки – это одна из ключевых точек роста региональной экономики. </a:t>
            </a:r>
            <a:endParaRPr lang="ru-RU" sz="1600" b="0" i="0" dirty="0">
              <a:effectLst/>
              <a:latin typeface="pt_sans_captio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020" y="6146140"/>
            <a:ext cx="8341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www.grsu.by/component/k2/item/43929-chislo-rezidentov-kupalovskogo-tekhnoparka-popolnilos-novoj-kompaniej.html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9110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4080" y="-26020"/>
            <a:ext cx="7870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Купаловский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технопарк посетил с рабочим визитом председатель Государственного комитета по науке и технологиям Республики Беларусь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5572" y="980728"/>
            <a:ext cx="43592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Председатель Государственного комитета по науке и технологиям Республики Беларусь Сергей Шлычков узнал о возможностях Научно-технологического парка Гродненского государственного университета имени Янки Купалы, пообщался с резидентами, а также посетил презентацию проектов конкурса бизнес-идей «</a:t>
            </a:r>
            <a:r>
              <a:rPr lang="ru-RU" b="1" dirty="0" err="1">
                <a:latin typeface="pt_sans_bold"/>
              </a:rPr>
              <a:t>ИнНаСтарт</a:t>
            </a:r>
            <a:r>
              <a:rPr lang="ru-RU" b="1" dirty="0">
                <a:latin typeface="pt_sans_bold"/>
              </a:rPr>
              <a:t>», который стартовал сегодня.</a:t>
            </a:r>
            <a:endParaRPr lang="ru-RU" dirty="0"/>
          </a:p>
        </p:txBody>
      </p:sp>
      <p:pic>
        <p:nvPicPr>
          <p:cNvPr id="7170" name="Picture 2" descr="IMG_07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30" y="3789041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G_07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29" y="843560"/>
            <a:ext cx="39964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4668" y="4149080"/>
            <a:ext cx="41873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pt_sans_caption"/>
              </a:rPr>
              <a:t>Развитие </a:t>
            </a:r>
            <a:r>
              <a:rPr lang="ru-RU" dirty="0">
                <a:latin typeface="pt_sans_caption"/>
              </a:rPr>
              <a:t>Научно-технологических парков – перспективное направление, которое открывает немало возможностей для развития бизнеса и экономики на местах.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3361" y="5589240"/>
            <a:ext cx="4231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www.grsu.by/component/k2/item/41977-kupalovskij-tekhnopark-posetil-s-rabochim-vizitom-predsedatel-gosudarstvennogo-komiteta-po-nauke-i-tekhnologiyam-respubliki-belarus.html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5671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4080" y="-26020"/>
            <a:ext cx="7870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Научно-технологическом парке состоялась встреча руководства университета с резидентами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288" y="620688"/>
            <a:ext cx="86401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На данный момент в числе резидентов Научно-технологического парка 31 предприятие. Компании работают в самых разных сферах. Не теряет своей востребованности IT-сфера, новое и набирающее обороты направление – электрификация традиционного транспорта и электротранспорт. Кроме того, есть резиденты, занимающиеся электронным маркетингом, BIM-инжинирингом, разработкой оборудования, в том числе учебного.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772" y="2492896"/>
            <a:ext cx="86477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Ректор Гродненского государственного университета имени Янки Купалы Ирина Китурко провела рабочую встречу с резидентами Технопарка для того, чтобы поближе познакомиться с недавно принятыми компаниями, а также выслушать предложения и пожелания резидентов. Как отметила Ирина Федоровна, университет держит тесную связь с предприятиями и готов оказать всестороннюю поддержку их инициатив. Тем более, что ГрГУ имени Янки Купалы обладает сильным научным потенциалом, который будет полезен резидентам.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В ходе рабочей встречи руководители предприятий обсудили, как можно углубить сотрудничество, привлечь студентов на производство, а также поговорили и о подготовке научных сотрудников в интересах компаний</a:t>
            </a:r>
            <a:r>
              <a:rPr lang="ru-RU" sz="1600" dirty="0" smtClean="0">
                <a:latin typeface="pt_sans_caption"/>
              </a:rPr>
              <a:t>.</a:t>
            </a:r>
            <a:endParaRPr lang="ru-RU" sz="1600" dirty="0">
              <a:latin typeface="pt_sans_caption"/>
            </a:endParaRPr>
          </a:p>
          <a:p>
            <a:r>
              <a:rPr lang="ru-RU" sz="1600" dirty="0">
                <a:latin typeface="pt_sans_caption"/>
              </a:rPr>
              <a:t> </a:t>
            </a:r>
            <a:endParaRPr lang="ru-RU" sz="1600" b="0" i="0" dirty="0">
              <a:effectLst/>
              <a:latin typeface="pt_sans_captio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270" y="6146140"/>
            <a:ext cx="8571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www.grsu.by/component/k2/item/43661-v-nauchno-tekhnologicheskom-parke-sostoyalas-vstrecha-rukovodstva-universiteta-s-rezidentami.html</a:t>
            </a:r>
            <a:endParaRPr lang="ru-RU" sz="1400" dirty="0"/>
          </a:p>
        </p:txBody>
      </p:sp>
      <p:pic>
        <p:nvPicPr>
          <p:cNvPr id="4098" name="Picture 2" descr="IMG_20221006_171410_3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8" y="5020071"/>
            <a:ext cx="1608113" cy="10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_20221006_171413_0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39" y="5048423"/>
            <a:ext cx="1599729" cy="106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G_20221006_171416_25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48423"/>
            <a:ext cx="1646575" cy="10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G_20221006_171418_26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720" y="5048423"/>
            <a:ext cx="1636752" cy="109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69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xmlns="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xmlns="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535127" y="-26020"/>
            <a:ext cx="6917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Купаловцы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принимают участие в Международном форуме ТИБО-2022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6146" name="Picture 2" descr="photo_2022-06-06_14-56-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20" y="948374"/>
            <a:ext cx="3612927" cy="240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hoto_2022-06-06_14-54-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20" y="3510116"/>
            <a:ext cx="3612927" cy="240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3361" y="80435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pt_sans_bold"/>
              </a:rPr>
              <a:t>ТИБО – уникальная площадка, где участники обмениваются передовым опытом в сфере информационных технологий. В течение пяти дней государственные организации и частные компании будут представлять свои разработки и технологии. </a:t>
            </a:r>
            <a:r>
              <a:rPr lang="ru-RU" b="1" dirty="0" err="1">
                <a:latin typeface="pt_sans_bold"/>
              </a:rPr>
              <a:t>Купаловцы</a:t>
            </a:r>
            <a:r>
              <a:rPr lang="ru-RU" b="1" dirty="0">
                <a:latin typeface="pt_sans_bold"/>
              </a:rPr>
              <a:t> – в их числе.</a:t>
            </a:r>
            <a:endParaRPr lang="ru-RU" dirty="0">
              <a:latin typeface="Comic Sans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Делегация Гродненского государственного университета имени Янки Купалы стала частью специального раздела ТИБО «Образовательная аллея». Организация данной экспозиции была инициирована Министерством образования Республики Беларусь.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Здесь гости форума узнают об инновационной деятельности вузов нашей станы.</a:t>
            </a:r>
            <a:endParaRPr lang="ru-RU" b="0" i="0" dirty="0">
              <a:effectLst/>
              <a:latin typeface="pt_sans_captio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881" y="6074132"/>
            <a:ext cx="842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www.grsu.by/component/k2/item/42453-kupalovtsy-prinimayut-uchastie-v-mezhdunarodnom-forume-tibo-2022.html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57690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6834</TotalTime>
  <Words>1439</Words>
  <Application>Microsoft Office PowerPoint</Application>
  <PresentationFormat>Экран (4:3)</PresentationFormat>
  <Paragraphs>106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ЧАПЛИНСКАЯ СВЕТЛАНА ЛЕОНИДОВНА</cp:lastModifiedBy>
  <cp:revision>308</cp:revision>
  <cp:lastPrinted>2022-08-31T19:27:54Z</cp:lastPrinted>
  <dcterms:created xsi:type="dcterms:W3CDTF">2022-08-29T06:47:08Z</dcterms:created>
  <dcterms:modified xsi:type="dcterms:W3CDTF">2023-11-14T11:08:24Z</dcterms:modified>
</cp:coreProperties>
</file>