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256" r:id="rId2"/>
    <p:sldId id="360" r:id="rId3"/>
    <p:sldId id="361" r:id="rId4"/>
    <p:sldId id="362" r:id="rId5"/>
    <p:sldId id="363" r:id="rId6"/>
    <p:sldId id="367" r:id="rId7"/>
    <p:sldId id="364" r:id="rId8"/>
    <p:sldId id="365" r:id="rId9"/>
    <p:sldId id="366" r:id="rId10"/>
    <p:sldId id="368" r:id="rId11"/>
    <p:sldId id="369" r:id="rId12"/>
    <p:sldId id="370" r:id="rId13"/>
    <p:sldId id="359" r:id="rId14"/>
  </p:sldIdLst>
  <p:sldSz cx="9144000" cy="6858000" type="screen4x3"/>
  <p:notesSz cx="6786563" cy="992346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2838BEF-8BB2-4498-84A7-C5851F593DF1}" styleName="Средний стиль 4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7500" autoAdjust="0"/>
  </p:normalViewPr>
  <p:slideViewPr>
    <p:cSldViewPr>
      <p:cViewPr>
        <p:scale>
          <a:sx n="70" d="100"/>
          <a:sy n="70" d="100"/>
        </p:scale>
        <p:origin x="-182" y="-101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0844" cy="496173"/>
          </a:xfrm>
          <a:prstGeom prst="rect">
            <a:avLst/>
          </a:prstGeom>
        </p:spPr>
        <p:txBody>
          <a:bodyPr vert="horz" lIns="91358" tIns="45679" rIns="91358" bIns="45679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4149" y="0"/>
            <a:ext cx="2940844" cy="496173"/>
          </a:xfrm>
          <a:prstGeom prst="rect">
            <a:avLst/>
          </a:prstGeom>
        </p:spPr>
        <p:txBody>
          <a:bodyPr vert="horz" lIns="91358" tIns="45679" rIns="91358" bIns="45679" rtlCol="0"/>
          <a:lstStyle>
            <a:lvl1pPr algn="r">
              <a:defRPr sz="1200"/>
            </a:lvl1pPr>
          </a:lstStyle>
          <a:p>
            <a:fld id="{7939A217-F63D-4D82-9FC5-8A4B68C68167}" type="datetimeFigureOut">
              <a:rPr lang="ru-RU" smtClean="0"/>
              <a:t>11.11.2024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5567"/>
            <a:ext cx="2940844" cy="496173"/>
          </a:xfrm>
          <a:prstGeom prst="rect">
            <a:avLst/>
          </a:prstGeom>
        </p:spPr>
        <p:txBody>
          <a:bodyPr vert="horz" lIns="91358" tIns="45679" rIns="91358" bIns="45679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4149" y="9425567"/>
            <a:ext cx="2940844" cy="496173"/>
          </a:xfrm>
          <a:prstGeom prst="rect">
            <a:avLst/>
          </a:prstGeom>
        </p:spPr>
        <p:txBody>
          <a:bodyPr vert="horz" lIns="91358" tIns="45679" rIns="91358" bIns="45679" rtlCol="0" anchor="b"/>
          <a:lstStyle>
            <a:lvl1pPr algn="r">
              <a:defRPr sz="1200"/>
            </a:lvl1pPr>
          </a:lstStyle>
          <a:p>
            <a:fld id="{880B5203-513C-46D3-AA24-EF7B746F09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720640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0844" cy="496173"/>
          </a:xfrm>
          <a:prstGeom prst="rect">
            <a:avLst/>
          </a:prstGeom>
        </p:spPr>
        <p:txBody>
          <a:bodyPr vert="horz" lIns="91358" tIns="45679" rIns="91358" bIns="45679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4149" y="0"/>
            <a:ext cx="2940844" cy="496173"/>
          </a:xfrm>
          <a:prstGeom prst="rect">
            <a:avLst/>
          </a:prstGeom>
        </p:spPr>
        <p:txBody>
          <a:bodyPr vert="horz" lIns="91358" tIns="45679" rIns="91358" bIns="45679" rtlCol="0"/>
          <a:lstStyle>
            <a:lvl1pPr algn="r">
              <a:defRPr sz="1200"/>
            </a:lvl1pPr>
          </a:lstStyle>
          <a:p>
            <a:fld id="{DFF97B29-BB46-4C93-A7A4-12FFB28DED77}" type="datetimeFigureOut">
              <a:rPr lang="ru-RU" smtClean="0"/>
              <a:t>11.11.2024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2813" y="744538"/>
            <a:ext cx="4960937" cy="3721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358" tIns="45679" rIns="91358" bIns="45679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8657" y="4713645"/>
            <a:ext cx="5429250" cy="4465558"/>
          </a:xfrm>
          <a:prstGeom prst="rect">
            <a:avLst/>
          </a:prstGeom>
        </p:spPr>
        <p:txBody>
          <a:bodyPr vert="horz" lIns="91358" tIns="45679" rIns="91358" bIns="45679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5567"/>
            <a:ext cx="2940844" cy="496173"/>
          </a:xfrm>
          <a:prstGeom prst="rect">
            <a:avLst/>
          </a:prstGeom>
        </p:spPr>
        <p:txBody>
          <a:bodyPr vert="horz" lIns="91358" tIns="45679" rIns="91358" bIns="45679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4149" y="9425567"/>
            <a:ext cx="2940844" cy="496173"/>
          </a:xfrm>
          <a:prstGeom prst="rect">
            <a:avLst/>
          </a:prstGeom>
        </p:spPr>
        <p:txBody>
          <a:bodyPr vert="horz" lIns="91358" tIns="45679" rIns="91358" bIns="45679" rtlCol="0" anchor="b"/>
          <a:lstStyle>
            <a:lvl1pPr algn="r">
              <a:defRPr sz="1200"/>
            </a:lvl1pPr>
          </a:lstStyle>
          <a:p>
            <a:fld id="{F2117294-C1D6-4163-95D3-0CB7D4D75D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79511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17294-C1D6-4163-95D3-0CB7D4D75D00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89908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17294-C1D6-4163-95D3-0CB7D4D75D00}" type="slidenum">
              <a:rPr lang="ru-RU" smtClean="0">
                <a:solidFill>
                  <a:prstClr val="black"/>
                </a:solidFill>
              </a:rPr>
              <a:pPr/>
              <a:t>10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59296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17294-C1D6-4163-95D3-0CB7D4D75D00}" type="slidenum">
              <a:rPr lang="ru-RU" smtClean="0">
                <a:solidFill>
                  <a:prstClr val="black"/>
                </a:solidFill>
              </a:rPr>
              <a:pPr/>
              <a:t>11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59296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17294-C1D6-4163-95D3-0CB7D4D75D00}" type="slidenum">
              <a:rPr lang="ru-RU" smtClean="0">
                <a:solidFill>
                  <a:prstClr val="black"/>
                </a:solidFill>
              </a:rPr>
              <a:pPr/>
              <a:t>12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59296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17294-C1D6-4163-95D3-0CB7D4D75D00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89908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17294-C1D6-4163-95D3-0CB7D4D75D00}" type="slidenum">
              <a:rPr lang="ru-RU" smtClean="0">
                <a:solidFill>
                  <a:prstClr val="black"/>
                </a:solidFill>
              </a:rPr>
              <a:pPr/>
              <a:t>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59296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17294-C1D6-4163-95D3-0CB7D4D75D00}" type="slidenum">
              <a:rPr lang="ru-RU" smtClean="0">
                <a:solidFill>
                  <a:prstClr val="black"/>
                </a:solidFill>
              </a:rPr>
              <a:pPr/>
              <a:t>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59296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17294-C1D6-4163-95D3-0CB7D4D75D00}" type="slidenum">
              <a:rPr lang="ru-RU" smtClean="0">
                <a:solidFill>
                  <a:prstClr val="black"/>
                </a:solidFill>
              </a:rPr>
              <a:pPr/>
              <a:t>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59296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17294-C1D6-4163-95D3-0CB7D4D75D00}" type="slidenum">
              <a:rPr lang="ru-RU" smtClean="0">
                <a:solidFill>
                  <a:prstClr val="black"/>
                </a:solidFill>
              </a:rPr>
              <a:pPr/>
              <a:t>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59296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17294-C1D6-4163-95D3-0CB7D4D75D00}" type="slidenum">
              <a:rPr lang="ru-RU" smtClean="0">
                <a:solidFill>
                  <a:prstClr val="black"/>
                </a:solidFill>
              </a:rPr>
              <a:pPr/>
              <a:t>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59296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17294-C1D6-4163-95D3-0CB7D4D75D00}" type="slidenum">
              <a:rPr lang="ru-RU" smtClean="0">
                <a:solidFill>
                  <a:prstClr val="black"/>
                </a:solidFill>
              </a:rPr>
              <a:pPr/>
              <a:t>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59296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17294-C1D6-4163-95D3-0CB7D4D75D00}" type="slidenum">
              <a:rPr lang="ru-RU" smtClean="0">
                <a:solidFill>
                  <a:prstClr val="black"/>
                </a:solidFill>
              </a:rPr>
              <a:pPr/>
              <a:t>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59296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17294-C1D6-4163-95D3-0CB7D4D75D00}" type="slidenum">
              <a:rPr lang="ru-RU" smtClean="0">
                <a:solidFill>
                  <a:prstClr val="black"/>
                </a:solidFill>
              </a:rPr>
              <a:pPr/>
              <a:t>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59296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78C3A-C1C6-4C77-A6F8-0D0041E101A2}" type="datetimeFigureOut">
              <a:rPr lang="ru-RU" smtClean="0"/>
              <a:t>11.11.2024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974EC-074B-496B-BCA2-311EA1DE4E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88746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78C3A-C1C6-4C77-A6F8-0D0041E101A2}" type="datetimeFigureOut">
              <a:rPr lang="ru-RU" smtClean="0"/>
              <a:t>11.11.2024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974EC-074B-496B-BCA2-311EA1DE4E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50254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78C3A-C1C6-4C77-A6F8-0D0041E101A2}" type="datetimeFigureOut">
              <a:rPr lang="ru-RU" smtClean="0"/>
              <a:t>11.11.2024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974EC-074B-496B-BCA2-311EA1DE4E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95039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78C3A-C1C6-4C77-A6F8-0D0041E101A2}" type="datetimeFigureOut">
              <a:rPr lang="ru-RU" smtClean="0"/>
              <a:t>11.11.2024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974EC-074B-496B-BCA2-311EA1DE4E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3406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78C3A-C1C6-4C77-A6F8-0D0041E101A2}" type="datetimeFigureOut">
              <a:rPr lang="ru-RU" smtClean="0"/>
              <a:t>11.11.2024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974EC-074B-496B-BCA2-311EA1DE4E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68767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78C3A-C1C6-4C77-A6F8-0D0041E101A2}" type="datetimeFigureOut">
              <a:rPr lang="ru-RU" smtClean="0"/>
              <a:t>11.11.2024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974EC-074B-496B-BCA2-311EA1DE4E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83364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78C3A-C1C6-4C77-A6F8-0D0041E101A2}" type="datetimeFigureOut">
              <a:rPr lang="ru-RU" smtClean="0"/>
              <a:t>11.11.2024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974EC-074B-496B-BCA2-311EA1DE4E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30525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78C3A-C1C6-4C77-A6F8-0D0041E101A2}" type="datetimeFigureOut">
              <a:rPr lang="ru-RU" smtClean="0"/>
              <a:t>11.11.2024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974EC-074B-496B-BCA2-311EA1DE4E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01892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78C3A-C1C6-4C77-A6F8-0D0041E101A2}" type="datetimeFigureOut">
              <a:rPr lang="ru-RU" smtClean="0"/>
              <a:t>11.11.2024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974EC-074B-496B-BCA2-311EA1DE4E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69439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78C3A-C1C6-4C77-A6F8-0D0041E101A2}" type="datetimeFigureOut">
              <a:rPr lang="ru-RU" smtClean="0"/>
              <a:t>11.11.2024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974EC-074B-496B-BCA2-311EA1DE4E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37830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78C3A-C1C6-4C77-A6F8-0D0041E101A2}" type="datetimeFigureOut">
              <a:rPr lang="ru-RU" smtClean="0"/>
              <a:t>11.11.2024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974EC-074B-496B-BCA2-311EA1DE4E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15567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178C3A-C1C6-4C77-A6F8-0D0041E101A2}" type="datetimeFigureOut">
              <a:rPr lang="ru-RU" smtClean="0"/>
              <a:t>11.11.2024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6974EC-074B-496B-BCA2-311EA1DE4E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2178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.png"/><Relationship Id="rId7" Type="http://schemas.microsoft.com/office/2007/relationships/hdphoto" Target="../media/hdphoto2.wdp"/><Relationship Id="rId12" Type="http://schemas.microsoft.com/office/2007/relationships/hdphoto" Target="../media/hdphoto3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7.png"/><Relationship Id="rId5" Type="http://schemas.microsoft.com/office/2007/relationships/hdphoto" Target="../media/hdphoto1.wdp"/><Relationship Id="rId10" Type="http://schemas.openxmlformats.org/officeDocument/2006/relationships/image" Target="../media/image6.png"/><Relationship Id="rId4" Type="http://schemas.openxmlformats.org/officeDocument/2006/relationships/image" Target="../media/image2.jpeg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microsoft.com/office/2007/relationships/hdphoto" Target="../media/hdphoto4.wdp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microsoft.com/office/2007/relationships/hdphoto" Target="../media/hdphoto4.wdp"/><Relationship Id="rId4" Type="http://schemas.openxmlformats.org/officeDocument/2006/relationships/image" Target="../media/image9.png"/><Relationship Id="rId9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microsoft.com/office/2007/relationships/hdphoto" Target="../media/hdphoto4.wdp"/><Relationship Id="rId10" Type="http://schemas.openxmlformats.org/officeDocument/2006/relationships/image" Target="../media/image32.jpeg"/><Relationship Id="rId4" Type="http://schemas.openxmlformats.org/officeDocument/2006/relationships/image" Target="../media/image9.png"/><Relationship Id="rId9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.png"/><Relationship Id="rId7" Type="http://schemas.microsoft.com/office/2007/relationships/hdphoto" Target="../media/hdphoto2.wdp"/><Relationship Id="rId12" Type="http://schemas.microsoft.com/office/2007/relationships/hdphoto" Target="../media/hdphoto5.wdp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33.png"/><Relationship Id="rId5" Type="http://schemas.microsoft.com/office/2007/relationships/hdphoto" Target="../media/hdphoto1.wdp"/><Relationship Id="rId10" Type="http://schemas.openxmlformats.org/officeDocument/2006/relationships/image" Target="../media/image6.png"/><Relationship Id="rId4" Type="http://schemas.openxmlformats.org/officeDocument/2006/relationships/image" Target="../media/image2.jpeg"/><Relationship Id="rId9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microsoft.com/office/2007/relationships/hdphoto" Target="../media/hdphoto4.wdp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microsoft.com/office/2007/relationships/hdphoto" Target="../media/hdphoto4.wdp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microsoft.com/office/2007/relationships/hdphoto" Target="../media/hdphoto4.wdp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9.png"/><Relationship Id="rId5" Type="http://schemas.microsoft.com/office/2007/relationships/hdphoto" Target="../media/hdphoto4.wdp"/><Relationship Id="rId10" Type="http://schemas.openxmlformats.org/officeDocument/2006/relationships/image" Target="../media/image18.png"/><Relationship Id="rId4" Type="http://schemas.openxmlformats.org/officeDocument/2006/relationships/image" Target="../media/image9.png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microsoft.com/office/2007/relationships/hdphoto" Target="../media/hdphoto4.wdp"/><Relationship Id="rId4" Type="http://schemas.openxmlformats.org/officeDocument/2006/relationships/image" Target="../media/image9.png"/><Relationship Id="rId9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microsoft.com/office/2007/relationships/hdphoto" Target="../media/hdphoto4.wdp"/><Relationship Id="rId4" Type="http://schemas.openxmlformats.org/officeDocument/2006/relationships/image" Target="../media/image9.png"/><Relationship Id="rId9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microsoft.com/office/2007/relationships/hdphoto" Target="../media/hdphoto4.wdp"/><Relationship Id="rId4" Type="http://schemas.openxmlformats.org/officeDocument/2006/relationships/image" Target="../media/image9.png"/><Relationship Id="rId9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microsoft.com/office/2007/relationships/hdphoto" Target="../media/hdphoto4.wdp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-73726" y="-1"/>
            <a:ext cx="9217727" cy="6858001"/>
            <a:chOff x="-73726" y="-1"/>
            <a:chExt cx="9217727" cy="6858001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0" y="0"/>
              <a:ext cx="9144000" cy="68580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9" tIns="34295" rIns="68589" bIns="34295" spcCol="0" rtlCol="0" anchor="ctr"/>
            <a:lstStyle/>
            <a:p>
              <a:pPr algn="ctr"/>
              <a:endParaRPr lang="ru-RU"/>
            </a:p>
          </p:txBody>
        </p:sp>
        <p:pic>
          <p:nvPicPr>
            <p:cNvPr id="6" name="Picture 18" descr="https://i.ya-webdesign.com/images/light-burst-png-2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8346395">
              <a:off x="6047700" y="5661067"/>
              <a:ext cx="2360899" cy="8423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Texturizer/>
                      </a14:imgEffect>
                      <a14:imgEffect>
                        <a14:colorTemperature colorTemp="72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101615" y="-1"/>
              <a:ext cx="8042385" cy="3027857"/>
            </a:xfrm>
            <a:custGeom>
              <a:avLst/>
              <a:gdLst>
                <a:gd name="connsiteX0" fmla="*/ 0 w 10566400"/>
                <a:gd name="connsiteY0" fmla="*/ 0 h 3979152"/>
                <a:gd name="connsiteX1" fmla="*/ 10566400 w 10566400"/>
                <a:gd name="connsiteY1" fmla="*/ 0 h 3979152"/>
                <a:gd name="connsiteX2" fmla="*/ 10566400 w 10566400"/>
                <a:gd name="connsiteY2" fmla="*/ 2957997 h 3979152"/>
                <a:gd name="connsiteX3" fmla="*/ 10517638 w 10566400"/>
                <a:gd name="connsiteY3" fmla="*/ 3003043 h 3979152"/>
                <a:gd name="connsiteX4" fmla="*/ 6185301 w 10566400"/>
                <a:gd name="connsiteY4" fmla="*/ 3626174 h 3979152"/>
                <a:gd name="connsiteX5" fmla="*/ 0 w 10566400"/>
                <a:gd name="connsiteY5" fmla="*/ 0 h 3979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566400" h="3979152">
                  <a:moveTo>
                    <a:pt x="0" y="0"/>
                  </a:moveTo>
                  <a:lnTo>
                    <a:pt x="10566400" y="0"/>
                  </a:lnTo>
                  <a:cubicBezTo>
                    <a:pt x="10566400" y="0"/>
                    <a:pt x="10566400" y="0"/>
                    <a:pt x="10566400" y="2957997"/>
                  </a:cubicBezTo>
                  <a:cubicBezTo>
                    <a:pt x="10551396" y="2973012"/>
                    <a:pt x="10536392" y="2988028"/>
                    <a:pt x="10517638" y="3003043"/>
                  </a:cubicBezTo>
                  <a:cubicBezTo>
                    <a:pt x="10232566" y="3273317"/>
                    <a:pt x="8649669" y="4602163"/>
                    <a:pt x="6185301" y="3626174"/>
                  </a:cubicBezTo>
                  <a:cubicBezTo>
                    <a:pt x="4051016" y="2781568"/>
                    <a:pt x="2093025" y="792053"/>
                    <a:pt x="0" y="0"/>
                  </a:cubicBezTo>
                  <a:close/>
                </a:path>
              </a:pathLst>
            </a:custGeom>
          </p:spPr>
        </p:pic>
        <p:sp>
          <p:nvSpPr>
            <p:cNvPr id="8" name="Freeform 7">
              <a:extLst>
                <a:ext uri="{FF2B5EF4-FFF2-40B4-BE49-F238E27FC236}">
                  <a16:creationId xmlns:a16="http://schemas.microsoft.com/office/drawing/2014/main" xmlns="" id="{7B6D73C7-1FE5-4E73-9D4F-C59DB1A1DC90}"/>
                </a:ext>
              </a:extLst>
            </p:cNvPr>
            <p:cNvSpPr>
              <a:spLocks/>
            </p:cNvSpPr>
            <p:nvPr/>
          </p:nvSpPr>
          <p:spPr bwMode="auto">
            <a:xfrm>
              <a:off x="-73726" y="1"/>
              <a:ext cx="9217726" cy="3451622"/>
            </a:xfrm>
            <a:custGeom>
              <a:avLst/>
              <a:gdLst>
                <a:gd name="T0" fmla="*/ 716 w 3241"/>
                <a:gd name="T1" fmla="*/ 576 h 1226"/>
                <a:gd name="T2" fmla="*/ 1936 w 3241"/>
                <a:gd name="T3" fmla="*/ 1060 h 1226"/>
                <a:gd name="T4" fmla="*/ 3241 w 3241"/>
                <a:gd name="T5" fmla="*/ 800 h 1226"/>
                <a:gd name="T6" fmla="*/ 2086 w 3241"/>
                <a:gd name="T7" fmla="*/ 966 h 1226"/>
                <a:gd name="T8" fmla="*/ 437 w 3241"/>
                <a:gd name="T9" fmla="*/ 0 h 1226"/>
                <a:gd name="T10" fmla="*/ 0 w 3241"/>
                <a:gd name="T11" fmla="*/ 0 h 1226"/>
                <a:gd name="T12" fmla="*/ 0 w 3241"/>
                <a:gd name="T13" fmla="*/ 623 h 1226"/>
                <a:gd name="T14" fmla="*/ 716 w 3241"/>
                <a:gd name="T15" fmla="*/ 576 h 1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241" h="1226">
                  <a:moveTo>
                    <a:pt x="716" y="576"/>
                  </a:moveTo>
                  <a:cubicBezTo>
                    <a:pt x="1176" y="666"/>
                    <a:pt x="1576" y="918"/>
                    <a:pt x="1936" y="1060"/>
                  </a:cubicBezTo>
                  <a:cubicBezTo>
                    <a:pt x="2292" y="1201"/>
                    <a:pt x="2839" y="1192"/>
                    <a:pt x="3241" y="800"/>
                  </a:cubicBezTo>
                  <a:cubicBezTo>
                    <a:pt x="3165" y="872"/>
                    <a:pt x="2743" y="1226"/>
                    <a:pt x="2086" y="966"/>
                  </a:cubicBezTo>
                  <a:cubicBezTo>
                    <a:pt x="1517" y="741"/>
                    <a:pt x="995" y="211"/>
                    <a:pt x="43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623"/>
                    <a:pt x="0" y="623"/>
                    <a:pt x="0" y="623"/>
                  </a:cubicBezTo>
                  <a:cubicBezTo>
                    <a:pt x="41" y="603"/>
                    <a:pt x="296" y="494"/>
                    <a:pt x="716" y="576"/>
                  </a:cubicBezTo>
                  <a:close/>
                </a:path>
              </a:pathLst>
            </a:custGeom>
            <a:solidFill>
              <a:schemeClr val="bg1"/>
            </a:solidFill>
            <a:ln w="41275" cmpd="thickThin">
              <a:gradFill flip="none" rotWithShape="1"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81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bg1"/>
                  </a:gs>
                </a:gsLst>
                <a:lin ang="5400000" scaled="1"/>
                <a:tileRect/>
              </a:gradFill>
            </a:ln>
            <a:effectLst>
              <a:outerShdw blurRad="825500" dist="457200" dir="8100000" algn="tr" rotWithShape="0">
                <a:prstClr val="black">
                  <a:alpha val="20000"/>
                </a:prstClr>
              </a:outerShdw>
            </a:effectLst>
          </p:spPr>
          <p:txBody>
            <a:bodyPr vert="horz" wrap="square" lIns="68589" tIns="34295" rIns="68589" bIns="34295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pic>
          <p:nvPicPr>
            <p:cNvPr id="9" name="Picture 3"/>
            <p:cNvPicPr>
              <a:picLocks noChangeArrowheads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855" b="99145" l="0" r="94737"/>
                      </a14:imgEffect>
                      <a14:imgEffect>
                        <a14:sharpenSoften amount="50000"/>
                      </a14:imgEffect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3404"/>
            <a:stretch/>
          </p:blipFill>
          <p:spPr bwMode="auto">
            <a:xfrm>
              <a:off x="8002184" y="1239300"/>
              <a:ext cx="243063" cy="4881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18" descr="https://i.ya-webdesign.com/images/light-burst-png-2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7327023" y="1483370"/>
              <a:ext cx="1816978" cy="18117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xmlns="" id="{7B6D73C7-1FE5-4E73-9D4F-C59DB1A1DC90}"/>
                </a:ext>
              </a:extLst>
            </p:cNvPr>
            <p:cNvSpPr>
              <a:spLocks/>
            </p:cNvSpPr>
            <p:nvPr/>
          </p:nvSpPr>
          <p:spPr bwMode="auto">
            <a:xfrm>
              <a:off x="-73725" y="1"/>
              <a:ext cx="9129391" cy="3377078"/>
            </a:xfrm>
            <a:custGeom>
              <a:avLst/>
              <a:gdLst>
                <a:gd name="T0" fmla="*/ 716 w 3241"/>
                <a:gd name="T1" fmla="*/ 576 h 1226"/>
                <a:gd name="T2" fmla="*/ 1936 w 3241"/>
                <a:gd name="T3" fmla="*/ 1060 h 1226"/>
                <a:gd name="T4" fmla="*/ 3241 w 3241"/>
                <a:gd name="T5" fmla="*/ 800 h 1226"/>
                <a:gd name="T6" fmla="*/ 2086 w 3241"/>
                <a:gd name="T7" fmla="*/ 966 h 1226"/>
                <a:gd name="T8" fmla="*/ 437 w 3241"/>
                <a:gd name="T9" fmla="*/ 0 h 1226"/>
                <a:gd name="T10" fmla="*/ 0 w 3241"/>
                <a:gd name="T11" fmla="*/ 0 h 1226"/>
                <a:gd name="T12" fmla="*/ 0 w 3241"/>
                <a:gd name="T13" fmla="*/ 623 h 1226"/>
                <a:gd name="T14" fmla="*/ 716 w 3241"/>
                <a:gd name="T15" fmla="*/ 576 h 1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241" h="1226">
                  <a:moveTo>
                    <a:pt x="716" y="576"/>
                  </a:moveTo>
                  <a:cubicBezTo>
                    <a:pt x="1176" y="666"/>
                    <a:pt x="1576" y="918"/>
                    <a:pt x="1936" y="1060"/>
                  </a:cubicBezTo>
                  <a:cubicBezTo>
                    <a:pt x="2292" y="1201"/>
                    <a:pt x="2839" y="1192"/>
                    <a:pt x="3241" y="800"/>
                  </a:cubicBezTo>
                  <a:cubicBezTo>
                    <a:pt x="3165" y="872"/>
                    <a:pt x="2743" y="1226"/>
                    <a:pt x="2086" y="966"/>
                  </a:cubicBezTo>
                  <a:cubicBezTo>
                    <a:pt x="1517" y="741"/>
                    <a:pt x="995" y="211"/>
                    <a:pt x="43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623"/>
                    <a:pt x="0" y="623"/>
                    <a:pt x="0" y="623"/>
                  </a:cubicBezTo>
                  <a:cubicBezTo>
                    <a:pt x="41" y="603"/>
                    <a:pt x="296" y="494"/>
                    <a:pt x="716" y="576"/>
                  </a:cubicBezTo>
                  <a:close/>
                </a:path>
              </a:pathLst>
            </a:custGeom>
            <a:solidFill>
              <a:schemeClr val="bg1"/>
            </a:solidFill>
            <a:ln w="41275" cmpd="thickThin">
              <a:noFill/>
            </a:ln>
            <a:effectLst>
              <a:outerShdw blurRad="825500" dist="457200" dir="8100000" algn="tr" rotWithShape="0">
                <a:prstClr val="black">
                  <a:alpha val="20000"/>
                </a:prstClr>
              </a:outerShdw>
            </a:effectLst>
          </p:spPr>
          <p:txBody>
            <a:bodyPr vert="horz" wrap="square" lIns="68589" tIns="34295" rIns="68589" bIns="34295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pic>
          <p:nvPicPr>
            <p:cNvPr id="12" name="Picture 3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-73725" y="-1"/>
              <a:ext cx="2081366" cy="16258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2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297909" y="5661248"/>
              <a:ext cx="2846091" cy="11967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6" name="Subtitle 31">
            <a:extLst>
              <a:ext uri="{FF2B5EF4-FFF2-40B4-BE49-F238E27FC236}">
                <a16:creationId xmlns:a16="http://schemas.microsoft.com/office/drawing/2014/main" xmlns="" id="{AF782006-E618-4A9E-ACF4-6A6CC766E1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456" y="4437112"/>
            <a:ext cx="6596519" cy="923330"/>
          </a:xfrm>
        </p:spPr>
        <p:txBody>
          <a:bodyPr anchor="t">
            <a:noAutofit/>
          </a:bodyPr>
          <a:lstStyle/>
          <a:p>
            <a:pPr algn="l">
              <a:spcBef>
                <a:spcPts val="0"/>
              </a:spcBef>
            </a:pPr>
            <a:r>
              <a:rPr lang="ru-RU" sz="2400" dirty="0">
                <a:solidFill>
                  <a:schemeClr val="bg1"/>
                </a:solidFill>
                <a:latin typeface="Impact" pitchFamily="34" charset="0"/>
              </a:rPr>
              <a:t>Цель 16: Содействие построению миролюбивого и открытого общества в интересах устойчивого развития, обеспечение доступа к правосудию для всех и создание эффективных, подотчётных и основанных на широком участии учреждений на всех уровнях</a:t>
            </a: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C938F1D3-AE06-426F-A875-9F931DCBCFF6}"/>
              </a:ext>
            </a:extLst>
          </p:cNvPr>
          <p:cNvSpPr txBox="1"/>
          <p:nvPr/>
        </p:nvSpPr>
        <p:spPr>
          <a:xfrm>
            <a:off x="323528" y="2780928"/>
            <a:ext cx="7128792" cy="147732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ru-RU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Цели ООН в области устойчивого развития</a:t>
            </a:r>
            <a:endParaRPr lang="ru-RU" sz="4800" dirty="0">
              <a:solidFill>
                <a:schemeClr val="bg1"/>
              </a:solidFill>
              <a:effectLst>
                <a:outerShdw blurRad="50800" dist="25400" dir="2700000" algn="tl" rotWithShape="0">
                  <a:prstClr val="black">
                    <a:alpha val="72000"/>
                  </a:prstClr>
                </a:outerShdw>
              </a:effectLst>
              <a:latin typeface="Impact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9429" l="0" r="100000">
                        <a14:foregroundMark x1="93574" y1="2429" x2="93708" y2="4000"/>
                        <a14:foregroundMark x1="72557" y1="13000" x2="72557" y2="13000"/>
                        <a14:foregroundMark x1="76841" y1="16286" x2="76841" y2="16286"/>
                        <a14:foregroundMark x1="76037" y1="14714" x2="76037" y2="14714"/>
                        <a14:foregroundMark x1="76037" y1="14714" x2="76037" y2="14714"/>
                        <a14:foregroundMark x1="73360" y1="14286" x2="79384" y2="11000"/>
                        <a14:foregroundMark x1="74565" y1="9000" x2="59438" y2="27714"/>
                        <a14:foregroundMark x1="70013" y1="18143" x2="72691" y2="18429"/>
                        <a14:foregroundMark x1="69612" y1="31286" x2="90763" y2="26286"/>
                        <a14:foregroundMark x1="74565" y1="39714" x2="96252" y2="43571"/>
                        <a14:foregroundMark x1="76171" y1="49429" x2="96921" y2="58714"/>
                        <a14:foregroundMark x1="75636" y1="60143" x2="91834" y2="69429"/>
                        <a14:foregroundMark x1="71218" y1="70286" x2="76037" y2="91714"/>
                        <a14:foregroundMark x1="63052" y1="75857" x2="61580" y2="98857"/>
                        <a14:foregroundMark x1="53012" y1="79143" x2="45382" y2="99429"/>
                        <a14:foregroundMark x1="44712" y1="77857" x2="28246" y2="93714"/>
                        <a14:foregroundMark x1="35341" y1="73429" x2="14859" y2="80857"/>
                        <a14:foregroundMark x1="28514" y1="65857" x2="7631" y2="64857"/>
                        <a14:foregroundMark x1="24364" y1="55429" x2="4819" y2="47714"/>
                        <a14:foregroundMark x1="24498" y1="45857" x2="10040" y2="29286"/>
                        <a14:foregroundMark x1="27443" y1="36286" x2="19277" y2="14571"/>
                        <a14:foregroundMark x1="34672" y1="28571" x2="32129" y2="4143"/>
                        <a14:foregroundMark x1="42303" y1="23571" x2="49398" y2="714"/>
                        <a14:foregroundMark x1="16198" y1="26143" x2="16198" y2="26143"/>
                        <a14:foregroundMark x1="11379" y1="55714" x2="11379" y2="55714"/>
                        <a14:foregroundMark x1="52878" y1="1857" x2="57697" y2="24286"/>
                        <a14:foregroundMark x1="83400" y1="68286" x2="83400" y2="68286"/>
                        <a14:backgroundMark x1="32798" y1="43143" x2="32798" y2="43143"/>
                        <a14:backgroundMark x1="48862" y1="34857" x2="48862" y2="34857"/>
                        <a14:backgroundMark x1="48059" y1="32571" x2="36814" y2="46143"/>
                        <a14:backgroundMark x1="51272" y1="34714" x2="51004" y2="51571"/>
                        <a14:backgroundMark x1="55288" y1="39429" x2="55556" y2="45000"/>
                        <a14:backgroundMark x1="58233" y1="40714" x2="60910" y2="47429"/>
                        <a14:backgroundMark x1="57965" y1="41143" x2="59170" y2="33429"/>
                        <a14:backgroundMark x1="56359" y1="33143" x2="54618" y2="31143"/>
                        <a14:backgroundMark x1="44311" y1="39571" x2="45114" y2="44286"/>
                        <a14:backgroundMark x1="40964" y1="49286" x2="48728" y2="49143"/>
                        <a14:backgroundMark x1="45515" y1="41429" x2="42972" y2="44714"/>
                        <a14:backgroundMark x1="41098" y1="48857" x2="43775" y2="43143"/>
                        <a14:backgroundMark x1="41098" y1="45429" x2="43106" y2="44143"/>
                        <a14:backgroundMark x1="41098" y1="44286" x2="41633" y2="44143"/>
                        <a14:backgroundMark x1="50870" y1="46429" x2="53681" y2="48571"/>
                        <a14:backgroundMark x1="52477" y1="47857" x2="56225" y2="52571"/>
                        <a14:backgroundMark x1="58233" y1="48143" x2="58233" y2="52286"/>
                        <a14:backgroundMark x1="49799" y1="46857" x2="48996" y2="50429"/>
                        <a14:backgroundMark x1="51272" y1="50429" x2="51539" y2="53429"/>
                        <a14:backgroundMark x1="63855" y1="57571" x2="70549" y2="61857"/>
                        <a14:backgroundMark x1="66934" y1="61857" x2="66934" y2="61857"/>
                        <a14:backgroundMark x1="63454" y1="41000" x2="63454" y2="41000"/>
                        <a14:backgroundMark x1="62383" y1="36286" x2="62383" y2="36286"/>
                        <a14:backgroundMark x1="61580" y1="32429" x2="61580" y2="32429"/>
                        <a14:backgroundMark x1="60643" y1="30714" x2="60643" y2="30714"/>
                        <a14:backgroundMark x1="59973" y1="24714" x2="59973" y2="24714"/>
                        <a14:backgroundMark x1="60643" y1="21571" x2="60643" y2="21571"/>
                        <a14:backgroundMark x1="59036" y1="24143" x2="59036" y2="24143"/>
                        <a14:backgroundMark x1="45114" y1="47429" x2="45114" y2="47429"/>
                        <a14:backgroundMark x1="45248" y1="45286" x2="53414" y2="51714"/>
                        <a14:backgroundMark x1="53146" y1="53000" x2="48059" y2="47857"/>
                        <a14:backgroundMark x1="49398" y1="50429" x2="51539" y2="50429"/>
                        <a14:backgroundMark x1="53280" y1="52571" x2="51406" y2="50429"/>
                        <a14:backgroundMark x1="41232" y1="42857" x2="42704" y2="44143"/>
                        <a14:backgroundMark x1="44043" y1="45857" x2="43775" y2="44714"/>
                        <a14:backgroundMark x1="46319" y1="47000" x2="47791" y2="4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1639" y="3187539"/>
            <a:ext cx="2974314" cy="2787175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7191673" y="4284385"/>
            <a:ext cx="119675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</a:rPr>
              <a:t>2023</a:t>
            </a:r>
            <a:endParaRPr lang="ru-RU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4486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/>
          <p:cNvGrpSpPr/>
          <p:nvPr/>
        </p:nvGrpSpPr>
        <p:grpSpPr>
          <a:xfrm>
            <a:off x="0" y="0"/>
            <a:ext cx="9144000" cy="6813376"/>
            <a:chOff x="0" y="0"/>
            <a:chExt cx="9144000" cy="6813376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0" y="0"/>
              <a:ext cx="9144000" cy="627534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9" tIns="34295" rIns="68589" bIns="34295" spcCol="0"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pic>
          <p:nvPicPr>
            <p:cNvPr id="16" name="Picture 18" descr="https://i.ya-webdesign.com/images/light-burst-png-2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18305342">
              <a:off x="7516484" y="220561"/>
              <a:ext cx="683568" cy="11675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7" name="Группа 16"/>
            <p:cNvGrpSpPr/>
            <p:nvPr/>
          </p:nvGrpSpPr>
          <p:grpSpPr>
            <a:xfrm>
              <a:off x="0" y="6561376"/>
              <a:ext cx="9143999" cy="252000"/>
              <a:chOff x="0" y="6561376"/>
              <a:chExt cx="9143999" cy="252000"/>
            </a:xfrm>
          </p:grpSpPr>
          <p:pic>
            <p:nvPicPr>
              <p:cNvPr id="22" name="Picture 2" descr="Купить Расписание ГРГУ — Microsoft Store (ru-BY)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7000" b="96333" l="2000" r="95000">
                            <a14:foregroundMark x1="20000" y1="17333" x2="56667" y2="46667"/>
                            <a14:foregroundMark x1="84667" y1="17000" x2="37000" y2="62000"/>
                            <a14:foregroundMark x1="19000" y1="19000" x2="76333" y2="19667"/>
                            <a14:foregroundMark x1="13667" y1="15000" x2="33667" y2="45000"/>
                            <a14:foregroundMark x1="31333" y1="53333" x2="43333" y2="73667"/>
                            <a14:foregroundMark x1="45333" y1="76667" x2="77667" y2="29000"/>
                            <a14:foregroundMark x1="36000" y1="30667" x2="74333" y2="33667"/>
                          </a14:backgroundRemoval>
                        </a14:imgEffect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  <a14:imgEffect>
                          <a14:brightnessContrast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02800" y="6561376"/>
                <a:ext cx="252000" cy="252000"/>
              </a:xfrm>
              <a:prstGeom prst="rect">
                <a:avLst/>
              </a:prstGeom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3" name="TextBox 22"/>
              <p:cNvSpPr txBox="1"/>
              <p:nvPr/>
            </p:nvSpPr>
            <p:spPr>
              <a:xfrm>
                <a:off x="0" y="6597932"/>
                <a:ext cx="9143999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800" dirty="0">
                    <a:solidFill>
                      <a:srgbClr val="002060"/>
                    </a:solidFill>
                    <a:latin typeface="Segoe UI Light" pitchFamily="34" charset="0"/>
                    <a:cs typeface="Segoe UI Light" pitchFamily="34" charset="0"/>
                  </a:rPr>
                  <a:t>Гродненский государственный      университет имени Янки Купалы</a:t>
                </a:r>
              </a:p>
            </p:txBody>
          </p:sp>
        </p:grpSp>
        <p:pic>
          <p:nvPicPr>
            <p:cNvPr id="19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5854" y="1"/>
              <a:ext cx="2238146" cy="8435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32" y="-95015"/>
            <a:ext cx="1036637" cy="81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83369" y="-87198"/>
            <a:ext cx="694155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ea typeface="+mj-ea"/>
                <a:cs typeface="Times New Roman" panose="02020603050405020304" pitchFamily="18" charset="0"/>
              </a:rPr>
              <a:t>В </a:t>
            </a:r>
            <a:r>
              <a:rPr lang="ru-RU" sz="2000" dirty="0" err="1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ea typeface="+mj-ea"/>
                <a:cs typeface="Times New Roman" panose="02020603050405020304" pitchFamily="18" charset="0"/>
              </a:rPr>
              <a:t>Купаловском</a:t>
            </a:r>
            <a:r>
              <a:rPr lang="ru-RU" sz="2000" dirty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ea typeface="+mj-ea"/>
                <a:cs typeface="Times New Roman" panose="02020603050405020304" pitchFamily="18" charset="0"/>
              </a:rPr>
              <a:t> университете прошло заседание рабочей группы при Совете Министров обороны ОДКБ</a:t>
            </a:r>
            <a:endParaRPr lang="ru-RU" sz="2000" dirty="0">
              <a:ln w="10160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Impact" pitchFamily="34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725726"/>
            <a:ext cx="3394348" cy="2264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60440" y="804358"/>
            <a:ext cx="4572000" cy="3139321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dirty="0"/>
              <a:t>В Гродненском государственном университете имени Янки Купалы собрались шесть делегаций, которые участвуют в заседании Рабочей группы при Совете Министров обороны ОДКБ по координации совместной подготовки военных кадров и научной работы. Участники обсудили нынешнее состояние военной образовательной системы, перспективы ее развития и модернизацию с учетом современных реалий.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23528" y="4129916"/>
            <a:ext cx="82089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400" dirty="0"/>
              <a:t>https://www.grsu.by/component/k2/item/47654-v-kupalovskom-universitete-proshlo-zasedanie-rabochej-gruppy-pri-sovete-ministrov-oborony-odkb.html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34861395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/>
          <p:cNvGrpSpPr/>
          <p:nvPr/>
        </p:nvGrpSpPr>
        <p:grpSpPr>
          <a:xfrm>
            <a:off x="0" y="0"/>
            <a:ext cx="9144000" cy="6813376"/>
            <a:chOff x="0" y="0"/>
            <a:chExt cx="9144000" cy="6813376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0" y="0"/>
              <a:ext cx="9144000" cy="627534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9" tIns="34295" rIns="68589" bIns="34295" spcCol="0"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pic>
          <p:nvPicPr>
            <p:cNvPr id="16" name="Picture 18" descr="https://i.ya-webdesign.com/images/light-burst-png-2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18305342">
              <a:off x="7516484" y="220561"/>
              <a:ext cx="683568" cy="11675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7" name="Группа 16"/>
            <p:cNvGrpSpPr/>
            <p:nvPr/>
          </p:nvGrpSpPr>
          <p:grpSpPr>
            <a:xfrm>
              <a:off x="0" y="6561376"/>
              <a:ext cx="9143999" cy="252000"/>
              <a:chOff x="0" y="6561376"/>
              <a:chExt cx="9143999" cy="252000"/>
            </a:xfrm>
          </p:grpSpPr>
          <p:pic>
            <p:nvPicPr>
              <p:cNvPr id="22" name="Picture 2" descr="Купить Расписание ГРГУ — Microsoft Store (ru-BY)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7000" b="96333" l="2000" r="95000">
                            <a14:foregroundMark x1="20000" y1="17333" x2="56667" y2="46667"/>
                            <a14:foregroundMark x1="84667" y1="17000" x2="37000" y2="62000"/>
                            <a14:foregroundMark x1="19000" y1="19000" x2="76333" y2="19667"/>
                            <a14:foregroundMark x1="13667" y1="15000" x2="33667" y2="45000"/>
                            <a14:foregroundMark x1="31333" y1="53333" x2="43333" y2="73667"/>
                            <a14:foregroundMark x1="45333" y1="76667" x2="77667" y2="29000"/>
                            <a14:foregroundMark x1="36000" y1="30667" x2="74333" y2="33667"/>
                          </a14:backgroundRemoval>
                        </a14:imgEffect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  <a14:imgEffect>
                          <a14:brightnessContrast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02800" y="6561376"/>
                <a:ext cx="252000" cy="252000"/>
              </a:xfrm>
              <a:prstGeom prst="rect">
                <a:avLst/>
              </a:prstGeom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3" name="TextBox 22"/>
              <p:cNvSpPr txBox="1"/>
              <p:nvPr/>
            </p:nvSpPr>
            <p:spPr>
              <a:xfrm>
                <a:off x="0" y="6597932"/>
                <a:ext cx="9143999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800" dirty="0">
                    <a:solidFill>
                      <a:srgbClr val="002060"/>
                    </a:solidFill>
                    <a:latin typeface="Segoe UI Light" pitchFamily="34" charset="0"/>
                    <a:cs typeface="Segoe UI Light" pitchFamily="34" charset="0"/>
                  </a:rPr>
                  <a:t>Гродненский государственный      университет имени Янки Купалы</a:t>
                </a:r>
              </a:p>
            </p:txBody>
          </p:sp>
        </p:grpSp>
        <p:pic>
          <p:nvPicPr>
            <p:cNvPr id="19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5854" y="1"/>
              <a:ext cx="2238146" cy="8435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32" y="-95015"/>
            <a:ext cx="1036637" cy="81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83369" y="-87198"/>
            <a:ext cx="694155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ea typeface="+mj-ea"/>
                <a:cs typeface="Times New Roman" panose="02020603050405020304" pitchFamily="18" charset="0"/>
              </a:rPr>
              <a:t>В ГрГУ имени Янки Купалы состоялась отчетно-выборная конференция студенческого актива</a:t>
            </a:r>
            <a:endParaRPr lang="ru-RU" sz="2000" dirty="0">
              <a:ln w="10160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Impact" pitchFamily="34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61" y="997047"/>
            <a:ext cx="3106316" cy="2071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779912" y="843559"/>
            <a:ext cx="4572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dirty="0"/>
              <a:t>В </a:t>
            </a:r>
            <a:r>
              <a:rPr lang="ru-RU" dirty="0" err="1"/>
              <a:t>Купаловском</a:t>
            </a:r>
            <a:r>
              <a:rPr lang="ru-RU" dirty="0"/>
              <a:t> университете большое и дружное студенческое сообщество. Студенты активничают в профсоюзной организации, в Студенческом совете университета, общественных организациях, БРСМ, много «</a:t>
            </a:r>
            <a:r>
              <a:rPr lang="ru-RU" dirty="0" err="1"/>
              <a:t>волонтерят</a:t>
            </a:r>
            <a:r>
              <a:rPr lang="ru-RU" dirty="0"/>
              <a:t>». О том, что было проделано за предыдущий год говорил председатель совета Иван Романович, а также другие докладчики.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779912" y="3428882"/>
            <a:ext cx="457199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По итогам конференции был избран новый состав Студенческого совета университета, а также его председатель – был переизбран Иван Романович. </a:t>
            </a:r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61" y="3383136"/>
            <a:ext cx="3106316" cy="2070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796613" y="4850576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/>
              <a:t>https://www.grsu.by/component/k2/item/47924-v-grgu-imeni-yanki-kupaly-sostoyalas-otchetno-vybornaya-konferentsiya-studencheskogo-aktiva.html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37877641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/>
          <p:cNvGrpSpPr/>
          <p:nvPr/>
        </p:nvGrpSpPr>
        <p:grpSpPr>
          <a:xfrm>
            <a:off x="0" y="-1"/>
            <a:ext cx="9144000" cy="6813377"/>
            <a:chOff x="0" y="-1"/>
            <a:chExt cx="9144000" cy="6813377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0" y="-1"/>
              <a:ext cx="9144000" cy="1140991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9" tIns="34295" rIns="68589" bIns="34295" spcCol="0"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pic>
          <p:nvPicPr>
            <p:cNvPr id="16" name="Picture 18" descr="https://i.ya-webdesign.com/images/light-burst-png-2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18305342">
              <a:off x="7516484" y="220561"/>
              <a:ext cx="683568" cy="11675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7" name="Группа 16"/>
            <p:cNvGrpSpPr/>
            <p:nvPr/>
          </p:nvGrpSpPr>
          <p:grpSpPr>
            <a:xfrm>
              <a:off x="0" y="6561376"/>
              <a:ext cx="9143999" cy="252000"/>
              <a:chOff x="0" y="6561376"/>
              <a:chExt cx="9143999" cy="252000"/>
            </a:xfrm>
          </p:grpSpPr>
          <p:pic>
            <p:nvPicPr>
              <p:cNvPr id="22" name="Picture 2" descr="Купить Расписание ГРГУ — Microsoft Store (ru-BY)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7000" b="96333" l="2000" r="95000">
                            <a14:foregroundMark x1="20000" y1="17333" x2="56667" y2="46667"/>
                            <a14:foregroundMark x1="84667" y1="17000" x2="37000" y2="62000"/>
                            <a14:foregroundMark x1="19000" y1="19000" x2="76333" y2="19667"/>
                            <a14:foregroundMark x1="13667" y1="15000" x2="33667" y2="45000"/>
                            <a14:foregroundMark x1="31333" y1="53333" x2="43333" y2="73667"/>
                            <a14:foregroundMark x1="45333" y1="76667" x2="77667" y2="29000"/>
                            <a14:foregroundMark x1="36000" y1="30667" x2="74333" y2="33667"/>
                          </a14:backgroundRemoval>
                        </a14:imgEffect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  <a14:imgEffect>
                          <a14:brightnessContrast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02800" y="6561376"/>
                <a:ext cx="252000" cy="252000"/>
              </a:xfrm>
              <a:prstGeom prst="rect">
                <a:avLst/>
              </a:prstGeom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3" name="TextBox 22"/>
              <p:cNvSpPr txBox="1"/>
              <p:nvPr/>
            </p:nvSpPr>
            <p:spPr>
              <a:xfrm>
                <a:off x="0" y="6597932"/>
                <a:ext cx="9143999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800" dirty="0">
                    <a:solidFill>
                      <a:srgbClr val="002060"/>
                    </a:solidFill>
                    <a:latin typeface="Segoe UI Light" pitchFamily="34" charset="0"/>
                    <a:cs typeface="Segoe UI Light" pitchFamily="34" charset="0"/>
                  </a:rPr>
                  <a:t>Гродненский государственный      университет имени Янки Купалы</a:t>
                </a:r>
              </a:p>
            </p:txBody>
          </p:sp>
        </p:grpSp>
        <p:pic>
          <p:nvPicPr>
            <p:cNvPr id="19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5854" y="1"/>
              <a:ext cx="2238146" cy="8435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32" y="-95015"/>
            <a:ext cx="1036637" cy="81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83369" y="116632"/>
            <a:ext cx="694155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ea typeface="+mj-ea"/>
                <a:cs typeface="Times New Roman" panose="02020603050405020304" pitchFamily="18" charset="0"/>
              </a:rPr>
              <a:t>Гражданско-патриотический </a:t>
            </a:r>
            <a:r>
              <a:rPr lang="ru-RU" sz="2000" dirty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ea typeface="+mj-ea"/>
                <a:cs typeface="Times New Roman" panose="02020603050405020304" pitchFamily="18" charset="0"/>
              </a:rPr>
              <a:t>марафон «Вместе – за сильную и процветающую Беларусь</a:t>
            </a:r>
            <a:r>
              <a:rPr lang="ru-RU" sz="2000" dirty="0" smtClean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ea typeface="+mj-ea"/>
                <a:cs typeface="Times New Roman" panose="02020603050405020304" pitchFamily="18" charset="0"/>
              </a:rPr>
              <a:t>!».</a:t>
            </a:r>
          </a:p>
          <a:p>
            <a:r>
              <a:rPr lang="ru-RU" sz="2000" dirty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ea typeface="+mj-ea"/>
                <a:cs typeface="Times New Roman" panose="02020603050405020304" pitchFamily="18" charset="0"/>
              </a:rPr>
              <a:t>Ф</a:t>
            </a:r>
            <a:r>
              <a:rPr lang="ru-RU" sz="2000" dirty="0" smtClean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ea typeface="+mj-ea"/>
                <a:cs typeface="Times New Roman" panose="02020603050405020304" pitchFamily="18" charset="0"/>
              </a:rPr>
              <a:t>отоконкурс </a:t>
            </a:r>
            <a:r>
              <a:rPr lang="ru-RU" sz="2000" dirty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ea typeface="+mj-ea"/>
                <a:cs typeface="Times New Roman" panose="02020603050405020304" pitchFamily="18" charset="0"/>
              </a:rPr>
              <a:t>«Я – студент!»</a:t>
            </a:r>
            <a:endParaRPr lang="ru-RU" sz="2000" dirty="0">
              <a:ln w="10160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Impact" pitchFamily="34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91730"/>
            <a:ext cx="3096344" cy="2065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446356"/>
            <a:ext cx="3096344" cy="20642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1520" y="5643245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/>
              <a:t>https://www.grsu.by/component/k2/item/47939-v-grgu-imeni-yanki-kupaly-torzhestvenno-otkryli-grazhdansko-patrioticheskij-marafon-vmeste-za-silnuyu-i-protsvetayushchuyu-belarus.html</a:t>
            </a:r>
            <a:endParaRPr lang="ru-RU" sz="1400" dirty="0"/>
          </a:p>
        </p:txBody>
      </p:sp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3615" y="1307643"/>
            <a:ext cx="3147953" cy="21933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004048" y="3717032"/>
            <a:ext cx="377991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https://www.grsu.by/component/k2/item/48215-studenchestvo-v-obektive-v-grgu-imeni-yanki-kupaly-podveli-itogi-fotokonkursa-ya-student.html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8857636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-73726" y="-1"/>
            <a:ext cx="9217727" cy="6858001"/>
            <a:chOff x="-73726" y="-1"/>
            <a:chExt cx="9217727" cy="6858001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0" y="0"/>
              <a:ext cx="9144000" cy="68580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9" tIns="34295" rIns="68589" bIns="34295" spcCol="0" rtlCol="0" anchor="ctr"/>
            <a:lstStyle/>
            <a:p>
              <a:pPr algn="ctr"/>
              <a:endParaRPr lang="ru-RU"/>
            </a:p>
          </p:txBody>
        </p:sp>
        <p:pic>
          <p:nvPicPr>
            <p:cNvPr id="6" name="Picture 18" descr="https://i.ya-webdesign.com/images/light-burst-png-2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8346395">
              <a:off x="6047700" y="5661067"/>
              <a:ext cx="2360899" cy="8423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Texturizer/>
                      </a14:imgEffect>
                      <a14:imgEffect>
                        <a14:colorTemperature colorTemp="72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101615" y="-1"/>
              <a:ext cx="8042385" cy="3027857"/>
            </a:xfrm>
            <a:custGeom>
              <a:avLst/>
              <a:gdLst>
                <a:gd name="connsiteX0" fmla="*/ 0 w 10566400"/>
                <a:gd name="connsiteY0" fmla="*/ 0 h 3979152"/>
                <a:gd name="connsiteX1" fmla="*/ 10566400 w 10566400"/>
                <a:gd name="connsiteY1" fmla="*/ 0 h 3979152"/>
                <a:gd name="connsiteX2" fmla="*/ 10566400 w 10566400"/>
                <a:gd name="connsiteY2" fmla="*/ 2957997 h 3979152"/>
                <a:gd name="connsiteX3" fmla="*/ 10517638 w 10566400"/>
                <a:gd name="connsiteY3" fmla="*/ 3003043 h 3979152"/>
                <a:gd name="connsiteX4" fmla="*/ 6185301 w 10566400"/>
                <a:gd name="connsiteY4" fmla="*/ 3626174 h 3979152"/>
                <a:gd name="connsiteX5" fmla="*/ 0 w 10566400"/>
                <a:gd name="connsiteY5" fmla="*/ 0 h 3979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566400" h="3979152">
                  <a:moveTo>
                    <a:pt x="0" y="0"/>
                  </a:moveTo>
                  <a:lnTo>
                    <a:pt x="10566400" y="0"/>
                  </a:lnTo>
                  <a:cubicBezTo>
                    <a:pt x="10566400" y="0"/>
                    <a:pt x="10566400" y="0"/>
                    <a:pt x="10566400" y="2957997"/>
                  </a:cubicBezTo>
                  <a:cubicBezTo>
                    <a:pt x="10551396" y="2973012"/>
                    <a:pt x="10536392" y="2988028"/>
                    <a:pt x="10517638" y="3003043"/>
                  </a:cubicBezTo>
                  <a:cubicBezTo>
                    <a:pt x="10232566" y="3273317"/>
                    <a:pt x="8649669" y="4602163"/>
                    <a:pt x="6185301" y="3626174"/>
                  </a:cubicBezTo>
                  <a:cubicBezTo>
                    <a:pt x="4051016" y="2781568"/>
                    <a:pt x="2093025" y="792053"/>
                    <a:pt x="0" y="0"/>
                  </a:cubicBezTo>
                  <a:close/>
                </a:path>
              </a:pathLst>
            </a:custGeom>
          </p:spPr>
        </p:pic>
        <p:sp>
          <p:nvSpPr>
            <p:cNvPr id="8" name="Freeform 7">
              <a:extLst>
                <a:ext uri="{FF2B5EF4-FFF2-40B4-BE49-F238E27FC236}">
                  <a16:creationId xmlns:a16="http://schemas.microsoft.com/office/drawing/2014/main" xmlns="" id="{7B6D73C7-1FE5-4E73-9D4F-C59DB1A1DC90}"/>
                </a:ext>
              </a:extLst>
            </p:cNvPr>
            <p:cNvSpPr>
              <a:spLocks/>
            </p:cNvSpPr>
            <p:nvPr/>
          </p:nvSpPr>
          <p:spPr bwMode="auto">
            <a:xfrm>
              <a:off x="-73726" y="1"/>
              <a:ext cx="9217726" cy="3451622"/>
            </a:xfrm>
            <a:custGeom>
              <a:avLst/>
              <a:gdLst>
                <a:gd name="T0" fmla="*/ 716 w 3241"/>
                <a:gd name="T1" fmla="*/ 576 h 1226"/>
                <a:gd name="T2" fmla="*/ 1936 w 3241"/>
                <a:gd name="T3" fmla="*/ 1060 h 1226"/>
                <a:gd name="T4" fmla="*/ 3241 w 3241"/>
                <a:gd name="T5" fmla="*/ 800 h 1226"/>
                <a:gd name="T6" fmla="*/ 2086 w 3241"/>
                <a:gd name="T7" fmla="*/ 966 h 1226"/>
                <a:gd name="T8" fmla="*/ 437 w 3241"/>
                <a:gd name="T9" fmla="*/ 0 h 1226"/>
                <a:gd name="T10" fmla="*/ 0 w 3241"/>
                <a:gd name="T11" fmla="*/ 0 h 1226"/>
                <a:gd name="T12" fmla="*/ 0 w 3241"/>
                <a:gd name="T13" fmla="*/ 623 h 1226"/>
                <a:gd name="T14" fmla="*/ 716 w 3241"/>
                <a:gd name="T15" fmla="*/ 576 h 1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241" h="1226">
                  <a:moveTo>
                    <a:pt x="716" y="576"/>
                  </a:moveTo>
                  <a:cubicBezTo>
                    <a:pt x="1176" y="666"/>
                    <a:pt x="1576" y="918"/>
                    <a:pt x="1936" y="1060"/>
                  </a:cubicBezTo>
                  <a:cubicBezTo>
                    <a:pt x="2292" y="1201"/>
                    <a:pt x="2839" y="1192"/>
                    <a:pt x="3241" y="800"/>
                  </a:cubicBezTo>
                  <a:cubicBezTo>
                    <a:pt x="3165" y="872"/>
                    <a:pt x="2743" y="1226"/>
                    <a:pt x="2086" y="966"/>
                  </a:cubicBezTo>
                  <a:cubicBezTo>
                    <a:pt x="1517" y="741"/>
                    <a:pt x="995" y="211"/>
                    <a:pt x="43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623"/>
                    <a:pt x="0" y="623"/>
                    <a:pt x="0" y="623"/>
                  </a:cubicBezTo>
                  <a:cubicBezTo>
                    <a:pt x="41" y="603"/>
                    <a:pt x="296" y="494"/>
                    <a:pt x="716" y="576"/>
                  </a:cubicBezTo>
                  <a:close/>
                </a:path>
              </a:pathLst>
            </a:custGeom>
            <a:solidFill>
              <a:schemeClr val="bg1"/>
            </a:solidFill>
            <a:ln w="41275" cmpd="thickThin">
              <a:gradFill flip="none" rotWithShape="1"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81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bg1"/>
                  </a:gs>
                </a:gsLst>
                <a:lin ang="5400000" scaled="1"/>
                <a:tileRect/>
              </a:gradFill>
            </a:ln>
            <a:effectLst>
              <a:outerShdw blurRad="825500" dist="457200" dir="8100000" algn="tr" rotWithShape="0">
                <a:prstClr val="black">
                  <a:alpha val="20000"/>
                </a:prstClr>
              </a:outerShdw>
            </a:effectLst>
          </p:spPr>
          <p:txBody>
            <a:bodyPr vert="horz" wrap="square" lIns="68589" tIns="34295" rIns="68589" bIns="34295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pic>
          <p:nvPicPr>
            <p:cNvPr id="9" name="Picture 3"/>
            <p:cNvPicPr>
              <a:picLocks noChangeArrowheads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855" b="99145" l="0" r="94737"/>
                      </a14:imgEffect>
                      <a14:imgEffect>
                        <a14:sharpenSoften amount="50000"/>
                      </a14:imgEffect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3404"/>
            <a:stretch/>
          </p:blipFill>
          <p:spPr bwMode="auto">
            <a:xfrm>
              <a:off x="8002184" y="1239300"/>
              <a:ext cx="243063" cy="4881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18" descr="https://i.ya-webdesign.com/images/light-burst-png-2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7327023" y="1483370"/>
              <a:ext cx="1816978" cy="18117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xmlns="" id="{7B6D73C7-1FE5-4E73-9D4F-C59DB1A1DC90}"/>
                </a:ext>
              </a:extLst>
            </p:cNvPr>
            <p:cNvSpPr>
              <a:spLocks/>
            </p:cNvSpPr>
            <p:nvPr/>
          </p:nvSpPr>
          <p:spPr bwMode="auto">
            <a:xfrm>
              <a:off x="-73725" y="1"/>
              <a:ext cx="9129391" cy="3377078"/>
            </a:xfrm>
            <a:custGeom>
              <a:avLst/>
              <a:gdLst>
                <a:gd name="T0" fmla="*/ 716 w 3241"/>
                <a:gd name="T1" fmla="*/ 576 h 1226"/>
                <a:gd name="T2" fmla="*/ 1936 w 3241"/>
                <a:gd name="T3" fmla="*/ 1060 h 1226"/>
                <a:gd name="T4" fmla="*/ 3241 w 3241"/>
                <a:gd name="T5" fmla="*/ 800 h 1226"/>
                <a:gd name="T6" fmla="*/ 2086 w 3241"/>
                <a:gd name="T7" fmla="*/ 966 h 1226"/>
                <a:gd name="T8" fmla="*/ 437 w 3241"/>
                <a:gd name="T9" fmla="*/ 0 h 1226"/>
                <a:gd name="T10" fmla="*/ 0 w 3241"/>
                <a:gd name="T11" fmla="*/ 0 h 1226"/>
                <a:gd name="T12" fmla="*/ 0 w 3241"/>
                <a:gd name="T13" fmla="*/ 623 h 1226"/>
                <a:gd name="T14" fmla="*/ 716 w 3241"/>
                <a:gd name="T15" fmla="*/ 576 h 1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241" h="1226">
                  <a:moveTo>
                    <a:pt x="716" y="576"/>
                  </a:moveTo>
                  <a:cubicBezTo>
                    <a:pt x="1176" y="666"/>
                    <a:pt x="1576" y="918"/>
                    <a:pt x="1936" y="1060"/>
                  </a:cubicBezTo>
                  <a:cubicBezTo>
                    <a:pt x="2292" y="1201"/>
                    <a:pt x="2839" y="1192"/>
                    <a:pt x="3241" y="800"/>
                  </a:cubicBezTo>
                  <a:cubicBezTo>
                    <a:pt x="3165" y="872"/>
                    <a:pt x="2743" y="1226"/>
                    <a:pt x="2086" y="966"/>
                  </a:cubicBezTo>
                  <a:cubicBezTo>
                    <a:pt x="1517" y="741"/>
                    <a:pt x="995" y="211"/>
                    <a:pt x="43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623"/>
                    <a:pt x="0" y="623"/>
                    <a:pt x="0" y="623"/>
                  </a:cubicBezTo>
                  <a:cubicBezTo>
                    <a:pt x="41" y="603"/>
                    <a:pt x="296" y="494"/>
                    <a:pt x="716" y="576"/>
                  </a:cubicBezTo>
                  <a:close/>
                </a:path>
              </a:pathLst>
            </a:custGeom>
            <a:solidFill>
              <a:schemeClr val="bg1"/>
            </a:solidFill>
            <a:ln w="41275" cmpd="thickThin">
              <a:noFill/>
            </a:ln>
            <a:effectLst>
              <a:outerShdw blurRad="825500" dist="457200" dir="8100000" algn="tr" rotWithShape="0">
                <a:prstClr val="black">
                  <a:alpha val="20000"/>
                </a:prstClr>
              </a:outerShdw>
            </a:effectLst>
          </p:spPr>
          <p:txBody>
            <a:bodyPr vert="horz" wrap="square" lIns="68589" tIns="34295" rIns="68589" bIns="34295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pic>
          <p:nvPicPr>
            <p:cNvPr id="12" name="Picture 3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-73725" y="-1"/>
              <a:ext cx="2081366" cy="16258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2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297909" y="5661248"/>
              <a:ext cx="2846091" cy="11967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4" name="TextBox 13"/>
          <p:cNvSpPr txBox="1"/>
          <p:nvPr/>
        </p:nvSpPr>
        <p:spPr>
          <a:xfrm>
            <a:off x="1259632" y="3027856"/>
            <a:ext cx="259228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Гродненский государственный университет имени </a:t>
            </a:r>
          </a:p>
          <a:p>
            <a:pPr algn="ctr"/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Янки Купалы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9429" l="0" r="100000">
                        <a14:foregroundMark x1="93574" y1="2429" x2="93708" y2="4000"/>
                        <a14:foregroundMark x1="72557" y1="13000" x2="72557" y2="13000"/>
                        <a14:foregroundMark x1="76841" y1="16286" x2="76841" y2="16286"/>
                        <a14:foregroundMark x1="76037" y1="14714" x2="76037" y2="14714"/>
                        <a14:foregroundMark x1="76037" y1="14714" x2="76037" y2="14714"/>
                        <a14:foregroundMark x1="73360" y1="14286" x2="79384" y2="11000"/>
                        <a14:foregroundMark x1="74565" y1="9000" x2="59438" y2="27714"/>
                        <a14:foregroundMark x1="70013" y1="18143" x2="72691" y2="18429"/>
                        <a14:foregroundMark x1="69612" y1="31286" x2="90763" y2="26286"/>
                        <a14:foregroundMark x1="74565" y1="39714" x2="96252" y2="43571"/>
                        <a14:foregroundMark x1="76171" y1="49429" x2="96921" y2="58714"/>
                        <a14:foregroundMark x1="75636" y1="60143" x2="91834" y2="69429"/>
                        <a14:foregroundMark x1="71218" y1="70286" x2="76037" y2="91714"/>
                        <a14:foregroundMark x1="63052" y1="75857" x2="61580" y2="98857"/>
                        <a14:foregroundMark x1="53012" y1="79143" x2="45382" y2="99429"/>
                        <a14:foregroundMark x1="44712" y1="77857" x2="28246" y2="93714"/>
                        <a14:foregroundMark x1="35341" y1="73429" x2="14859" y2="80857"/>
                        <a14:foregroundMark x1="28514" y1="65857" x2="7631" y2="64857"/>
                        <a14:foregroundMark x1="24364" y1="55429" x2="4819" y2="47714"/>
                        <a14:foregroundMark x1="24498" y1="45857" x2="10040" y2="29286"/>
                        <a14:foregroundMark x1="27443" y1="36286" x2="19277" y2="14571"/>
                        <a14:foregroundMark x1="34672" y1="28571" x2="32129" y2="4143"/>
                        <a14:foregroundMark x1="42303" y1="23571" x2="49398" y2="714"/>
                        <a14:foregroundMark x1="16198" y1="26143" x2="16198" y2="26143"/>
                        <a14:foregroundMark x1="11379" y1="55714" x2="11379" y2="55714"/>
                        <a14:foregroundMark x1="52878" y1="1857" x2="57697" y2="24286"/>
                        <a14:foregroundMark x1="83400" y1="68286" x2="83400" y2="68286"/>
                        <a14:backgroundMark x1="32798" y1="43143" x2="32798" y2="43143"/>
                        <a14:backgroundMark x1="48862" y1="34857" x2="48862" y2="34857"/>
                        <a14:backgroundMark x1="48059" y1="32571" x2="36814" y2="46143"/>
                        <a14:backgroundMark x1="51272" y1="34714" x2="51004" y2="51571"/>
                        <a14:backgroundMark x1="55288" y1="39429" x2="55556" y2="45000"/>
                        <a14:backgroundMark x1="58233" y1="40714" x2="60910" y2="47429"/>
                        <a14:backgroundMark x1="57965" y1="41143" x2="59170" y2="33429"/>
                        <a14:backgroundMark x1="56359" y1="33143" x2="54618" y2="31143"/>
                        <a14:backgroundMark x1="44311" y1="39571" x2="45114" y2="44286"/>
                        <a14:backgroundMark x1="40964" y1="49286" x2="48728" y2="49143"/>
                        <a14:backgroundMark x1="45515" y1="41429" x2="42972" y2="44714"/>
                        <a14:backgroundMark x1="41098" y1="48857" x2="43775" y2="43143"/>
                        <a14:backgroundMark x1="41098" y1="45429" x2="43106" y2="44143"/>
                        <a14:backgroundMark x1="41098" y1="44286" x2="41633" y2="44143"/>
                        <a14:backgroundMark x1="50870" y1="46429" x2="53681" y2="48571"/>
                        <a14:backgroundMark x1="52477" y1="47857" x2="56225" y2="52571"/>
                        <a14:backgroundMark x1="58233" y1="48143" x2="58233" y2="52286"/>
                        <a14:backgroundMark x1="49799" y1="46857" x2="48996" y2="50429"/>
                        <a14:backgroundMark x1="51272" y1="50429" x2="51539" y2="53429"/>
                        <a14:backgroundMark x1="63855" y1="57571" x2="70549" y2="61857"/>
                        <a14:backgroundMark x1="66934" y1="61857" x2="66934" y2="61857"/>
                        <a14:backgroundMark x1="63454" y1="41000" x2="63454" y2="41000"/>
                        <a14:backgroundMark x1="62383" y1="36286" x2="62383" y2="36286"/>
                        <a14:backgroundMark x1="61580" y1="32429" x2="61580" y2="32429"/>
                        <a14:backgroundMark x1="60643" y1="30714" x2="60643" y2="30714"/>
                        <a14:backgroundMark x1="59973" y1="24714" x2="59973" y2="24714"/>
                        <a14:backgroundMark x1="60643" y1="21571" x2="60643" y2="21571"/>
                        <a14:backgroundMark x1="59036" y1="24143" x2="59036" y2="24143"/>
                        <a14:backgroundMark x1="45114" y1="47429" x2="45114" y2="47429"/>
                        <a14:backgroundMark x1="45248" y1="45286" x2="53414" y2="51714"/>
                        <a14:backgroundMark x1="53146" y1="53000" x2="48059" y2="47857"/>
                        <a14:backgroundMark x1="49398" y1="50429" x2="51539" y2="50429"/>
                        <a14:backgroundMark x1="53280" y1="52571" x2="51406" y2="50429"/>
                        <a14:backgroundMark x1="41232" y1="42857" x2="42704" y2="44143"/>
                        <a14:backgroundMark x1="44043" y1="45857" x2="43775" y2="44714"/>
                        <a14:backgroundMark x1="46319" y1="47000" x2="47791" y2="4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726" y="1483369"/>
            <a:ext cx="5184576" cy="4858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4954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/>
          <p:cNvGrpSpPr/>
          <p:nvPr/>
        </p:nvGrpSpPr>
        <p:grpSpPr>
          <a:xfrm>
            <a:off x="0" y="13974"/>
            <a:ext cx="9395519" cy="8219024"/>
            <a:chOff x="-251520" y="-1405648"/>
            <a:chExt cx="9395519" cy="8219024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-251520" y="-1405648"/>
              <a:ext cx="9144000" cy="121729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9" tIns="34295" rIns="68589" bIns="34295" spcCol="0"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pic>
          <p:nvPicPr>
            <p:cNvPr id="16" name="Picture 18" descr="https://i.ya-webdesign.com/images/light-burst-png-2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18305342">
              <a:off x="7431623" y="-1016667"/>
              <a:ext cx="683568" cy="11675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7" name="Группа 16"/>
            <p:cNvGrpSpPr/>
            <p:nvPr/>
          </p:nvGrpSpPr>
          <p:grpSpPr>
            <a:xfrm>
              <a:off x="0" y="6561376"/>
              <a:ext cx="9143999" cy="252000"/>
              <a:chOff x="0" y="6561376"/>
              <a:chExt cx="9143999" cy="252000"/>
            </a:xfrm>
          </p:grpSpPr>
          <p:pic>
            <p:nvPicPr>
              <p:cNvPr id="22" name="Picture 2" descr="Купить Расписание ГРГУ — Microsoft Store (ru-BY)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7000" b="96333" l="2000" r="95000">
                            <a14:foregroundMark x1="20000" y1="17333" x2="56667" y2="46667"/>
                            <a14:foregroundMark x1="84667" y1="17000" x2="37000" y2="62000"/>
                            <a14:foregroundMark x1="19000" y1="19000" x2="76333" y2="19667"/>
                            <a14:foregroundMark x1="13667" y1="15000" x2="33667" y2="45000"/>
                            <a14:foregroundMark x1="31333" y1="53333" x2="43333" y2="73667"/>
                            <a14:foregroundMark x1="45333" y1="76667" x2="77667" y2="29000"/>
                            <a14:foregroundMark x1="36000" y1="30667" x2="74333" y2="33667"/>
                          </a14:backgroundRemoval>
                        </a14:imgEffect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  <a14:imgEffect>
                          <a14:brightnessContrast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02800" y="6561376"/>
                <a:ext cx="252000" cy="252000"/>
              </a:xfrm>
              <a:prstGeom prst="rect">
                <a:avLst/>
              </a:prstGeom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3" name="TextBox 22"/>
              <p:cNvSpPr txBox="1"/>
              <p:nvPr/>
            </p:nvSpPr>
            <p:spPr>
              <a:xfrm>
                <a:off x="0" y="6597932"/>
                <a:ext cx="9143999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800" dirty="0">
                    <a:solidFill>
                      <a:srgbClr val="002060"/>
                    </a:solidFill>
                    <a:latin typeface="Segoe UI Light" pitchFamily="34" charset="0"/>
                    <a:cs typeface="Segoe UI Light" pitchFamily="34" charset="0"/>
                  </a:rPr>
                  <a:t>Гродненский государственный      университет имени Янки Купалы</a:t>
                </a:r>
              </a:p>
            </p:txBody>
          </p:sp>
        </p:grpSp>
        <p:pic>
          <p:nvPicPr>
            <p:cNvPr id="19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54334" y="-1398008"/>
              <a:ext cx="2238146" cy="8435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32" y="-95015"/>
            <a:ext cx="1036637" cy="81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83369" y="148570"/>
            <a:ext cx="694155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ea typeface="+mj-ea"/>
                <a:cs typeface="Times New Roman" panose="02020603050405020304" pitchFamily="18" charset="0"/>
              </a:rPr>
              <a:t>Ректор </a:t>
            </a:r>
            <a:r>
              <a:rPr lang="ru-RU" sz="2000" dirty="0" err="1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ea typeface="+mj-ea"/>
                <a:cs typeface="Times New Roman" panose="02020603050405020304" pitchFamily="18" charset="0"/>
              </a:rPr>
              <a:t>Купаловского</a:t>
            </a:r>
            <a:r>
              <a:rPr lang="ru-RU" sz="2000" dirty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ea typeface="+mj-ea"/>
                <a:cs typeface="Times New Roman" panose="02020603050405020304" pitchFamily="18" charset="0"/>
              </a:rPr>
              <a:t> университета принимает участие в совещании по вопросам совершенствования образовательной системы</a:t>
            </a:r>
            <a:endParaRPr lang="ru-RU" sz="2000" dirty="0">
              <a:ln w="10160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Impact" pitchFamily="34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197" y="1412776"/>
            <a:ext cx="3279279" cy="2186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4004253" y="2378199"/>
            <a:ext cx="469484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Один из важных вопросов совещания касался подходов к аттестации за курс средней школы и поступлению в вузы. По этому поводу, как рассказал Президент, было проведено много социологических опросов среди всех участников процесса поступления (абитуриентов, родителей, педагогов) на предмет их видения того, как организовать обучение в средней и высшей школе, сообщает </a:t>
            </a:r>
            <a:r>
              <a:rPr lang="ru-RU" dirty="0" err="1"/>
              <a:t>БелТА</a:t>
            </a:r>
            <a:r>
              <a:rPr lang="ru-RU" dirty="0"/>
              <a:t>.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3995936" y="1454869"/>
            <a:ext cx="470316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Президент Беларуси Александр Лукашенко </a:t>
            </a:r>
            <a:r>
              <a:rPr lang="ru-RU" dirty="0" smtClean="0"/>
              <a:t>собрал </a:t>
            </a:r>
            <a:r>
              <a:rPr lang="ru-RU" dirty="0"/>
              <a:t>совещание по вопросам совершенствования образовательной сферы.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252197" y="3933056"/>
            <a:ext cx="3279279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400" dirty="0"/>
              <a:t>https://www.grsu.by/component/k2/item/47486-rektor-kupalovskogo-universiteta-prinimaet-uchastie-v-soveshchanii-po-voprosam-sovershenstvovaniya-obrazovatelnoj-sistemy.html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34627559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/>
          <p:cNvGrpSpPr/>
          <p:nvPr/>
        </p:nvGrpSpPr>
        <p:grpSpPr>
          <a:xfrm>
            <a:off x="0" y="0"/>
            <a:ext cx="9144000" cy="6813376"/>
            <a:chOff x="0" y="0"/>
            <a:chExt cx="9144000" cy="6813376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0" y="0"/>
              <a:ext cx="9144000" cy="627534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9" tIns="34295" rIns="68589" bIns="34295" spcCol="0"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pic>
          <p:nvPicPr>
            <p:cNvPr id="16" name="Picture 18" descr="https://i.ya-webdesign.com/images/light-burst-png-2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18305342">
              <a:off x="7516484" y="220561"/>
              <a:ext cx="683568" cy="11675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7" name="Группа 16"/>
            <p:cNvGrpSpPr/>
            <p:nvPr/>
          </p:nvGrpSpPr>
          <p:grpSpPr>
            <a:xfrm>
              <a:off x="0" y="6561376"/>
              <a:ext cx="9143999" cy="252000"/>
              <a:chOff x="0" y="6561376"/>
              <a:chExt cx="9143999" cy="252000"/>
            </a:xfrm>
          </p:grpSpPr>
          <p:pic>
            <p:nvPicPr>
              <p:cNvPr id="22" name="Picture 2" descr="Купить Расписание ГРГУ — Microsoft Store (ru-BY)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7000" b="96333" l="2000" r="95000">
                            <a14:foregroundMark x1="20000" y1="17333" x2="56667" y2="46667"/>
                            <a14:foregroundMark x1="84667" y1="17000" x2="37000" y2="62000"/>
                            <a14:foregroundMark x1="19000" y1="19000" x2="76333" y2="19667"/>
                            <a14:foregroundMark x1="13667" y1="15000" x2="33667" y2="45000"/>
                            <a14:foregroundMark x1="31333" y1="53333" x2="43333" y2="73667"/>
                            <a14:foregroundMark x1="45333" y1="76667" x2="77667" y2="29000"/>
                            <a14:foregroundMark x1="36000" y1="30667" x2="74333" y2="33667"/>
                          </a14:backgroundRemoval>
                        </a14:imgEffect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  <a14:imgEffect>
                          <a14:brightnessContrast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02800" y="6561376"/>
                <a:ext cx="252000" cy="252000"/>
              </a:xfrm>
              <a:prstGeom prst="rect">
                <a:avLst/>
              </a:prstGeom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3" name="TextBox 22"/>
              <p:cNvSpPr txBox="1"/>
              <p:nvPr/>
            </p:nvSpPr>
            <p:spPr>
              <a:xfrm>
                <a:off x="0" y="6597932"/>
                <a:ext cx="9143999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800" dirty="0">
                    <a:solidFill>
                      <a:srgbClr val="002060"/>
                    </a:solidFill>
                    <a:latin typeface="Segoe UI Light" pitchFamily="34" charset="0"/>
                    <a:cs typeface="Segoe UI Light" pitchFamily="34" charset="0"/>
                  </a:rPr>
                  <a:t>Гродненский государственный      университет имени Янки Купалы</a:t>
                </a:r>
              </a:p>
            </p:txBody>
          </p:sp>
        </p:grpSp>
        <p:pic>
          <p:nvPicPr>
            <p:cNvPr id="19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5854" y="1"/>
              <a:ext cx="2238146" cy="8435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32" y="-95015"/>
            <a:ext cx="1036637" cy="81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83369" y="148570"/>
            <a:ext cx="694155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err="1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ea typeface="+mj-ea"/>
                <a:cs typeface="Times New Roman" panose="02020603050405020304" pitchFamily="18" charset="0"/>
              </a:rPr>
              <a:t>Купаловцы</a:t>
            </a:r>
            <a:r>
              <a:rPr lang="ru-RU" sz="2000" dirty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ea typeface="+mj-ea"/>
                <a:cs typeface="Times New Roman" panose="02020603050405020304" pitchFamily="18" charset="0"/>
              </a:rPr>
              <a:t> стали участниками Дня молодежи в Витебске</a:t>
            </a:r>
            <a:endParaRPr lang="ru-RU" sz="2000" dirty="0">
              <a:ln w="10160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Impact" pitchFamily="34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885374"/>
            <a:ext cx="2299455" cy="1751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924944"/>
            <a:ext cx="2299455" cy="1532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987824" y="908043"/>
            <a:ext cx="583264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В рамках </a:t>
            </a:r>
            <a:r>
              <a:rPr lang="ru-RU" dirty="0"/>
              <a:t>XXXII Международного фестиваля искусств «Славянский базар в Витебске» прошли праздничные мероприятия Дня молодежи.</a:t>
            </a:r>
          </a:p>
          <a:p>
            <a:pPr algn="just"/>
            <a:endParaRPr lang="ru-RU" dirty="0"/>
          </a:p>
          <a:p>
            <a:pPr algn="just"/>
            <a:r>
              <a:rPr lang="ru-RU" dirty="0"/>
              <a:t>Студенты высших учебных заведений, учащиеся школ и колледжей, творческие коллективы и трудящаяся молодежь со всей страны прибыли в Витебск, чтобы поучаствовать </a:t>
            </a:r>
            <a:r>
              <a:rPr lang="ru-RU" dirty="0" smtClean="0"/>
              <a:t>в </a:t>
            </a:r>
            <a:r>
              <a:rPr lang="ru-RU" dirty="0"/>
              <a:t>масштабном фестивале, получить массу эмоций и приятных впечатлений.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020480" y="3493366"/>
            <a:ext cx="5727983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Важной частью Дня молодежи стала диалоговая площадка, где состоялась дискуссия с представителями Министерства образования, Министерства информации и Центрального комитета БРСМ. Все участники форума смогли задать интересующие их вопросы и поучаствовать в </a:t>
            </a:r>
            <a:r>
              <a:rPr lang="ru-RU" dirty="0" err="1"/>
              <a:t>интерактиве</a:t>
            </a:r>
            <a:r>
              <a:rPr lang="ru-RU" dirty="0"/>
              <a:t> с Министром образования.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95535" y="5713511"/>
            <a:ext cx="835292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https://www.grsu.by/component/k2/item/46775-kupalovtsy-stali-uchastnikami-dnya-molodezhi-v-vitebske.html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34861395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/>
          <p:cNvGrpSpPr/>
          <p:nvPr/>
        </p:nvGrpSpPr>
        <p:grpSpPr>
          <a:xfrm>
            <a:off x="0" y="-1"/>
            <a:ext cx="9144000" cy="6813377"/>
            <a:chOff x="0" y="-1"/>
            <a:chExt cx="9144000" cy="6813377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0" y="-1"/>
              <a:ext cx="9144000" cy="1164233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9" tIns="34295" rIns="68589" bIns="34295" spcCol="0"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pic>
          <p:nvPicPr>
            <p:cNvPr id="16" name="Picture 18" descr="https://i.ya-webdesign.com/images/light-burst-png-2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18305342">
              <a:off x="7516484" y="220561"/>
              <a:ext cx="683568" cy="11675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7" name="Группа 16"/>
            <p:cNvGrpSpPr/>
            <p:nvPr/>
          </p:nvGrpSpPr>
          <p:grpSpPr>
            <a:xfrm>
              <a:off x="0" y="6561376"/>
              <a:ext cx="9143999" cy="252000"/>
              <a:chOff x="0" y="6561376"/>
              <a:chExt cx="9143999" cy="252000"/>
            </a:xfrm>
          </p:grpSpPr>
          <p:pic>
            <p:nvPicPr>
              <p:cNvPr id="22" name="Picture 2" descr="Купить Расписание ГРГУ — Microsoft Store (ru-BY)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7000" b="96333" l="2000" r="95000">
                            <a14:foregroundMark x1="20000" y1="17333" x2="56667" y2="46667"/>
                            <a14:foregroundMark x1="84667" y1="17000" x2="37000" y2="62000"/>
                            <a14:foregroundMark x1="19000" y1="19000" x2="76333" y2="19667"/>
                            <a14:foregroundMark x1="13667" y1="15000" x2="33667" y2="45000"/>
                            <a14:foregroundMark x1="31333" y1="53333" x2="43333" y2="73667"/>
                            <a14:foregroundMark x1="45333" y1="76667" x2="77667" y2="29000"/>
                            <a14:foregroundMark x1="36000" y1="30667" x2="74333" y2="33667"/>
                          </a14:backgroundRemoval>
                        </a14:imgEffect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  <a14:imgEffect>
                          <a14:brightnessContrast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02800" y="6561376"/>
                <a:ext cx="252000" cy="252000"/>
              </a:xfrm>
              <a:prstGeom prst="rect">
                <a:avLst/>
              </a:prstGeom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3" name="TextBox 22"/>
              <p:cNvSpPr txBox="1"/>
              <p:nvPr/>
            </p:nvSpPr>
            <p:spPr>
              <a:xfrm>
                <a:off x="0" y="6597932"/>
                <a:ext cx="9143999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800" dirty="0">
                    <a:solidFill>
                      <a:srgbClr val="002060"/>
                    </a:solidFill>
                    <a:latin typeface="Segoe UI Light" pitchFamily="34" charset="0"/>
                    <a:cs typeface="Segoe UI Light" pitchFamily="34" charset="0"/>
                  </a:rPr>
                  <a:t>Гродненский государственный      университет имени Янки Купалы</a:t>
                </a:r>
              </a:p>
            </p:txBody>
          </p:sp>
        </p:grpSp>
        <p:pic>
          <p:nvPicPr>
            <p:cNvPr id="19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5854" y="1"/>
              <a:ext cx="2238146" cy="8435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32" y="25996"/>
            <a:ext cx="1036637" cy="81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83369" y="148570"/>
            <a:ext cx="694155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ea typeface="+mj-ea"/>
                <a:cs typeface="Times New Roman" panose="02020603050405020304" pitchFamily="18" charset="0"/>
              </a:rPr>
              <a:t>Молодежный лидер БРСМ </a:t>
            </a:r>
            <a:r>
              <a:rPr lang="ru-RU" sz="2000" dirty="0" err="1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ea typeface="+mj-ea"/>
                <a:cs typeface="Times New Roman" panose="02020603050405020304" pitchFamily="18" charset="0"/>
              </a:rPr>
              <a:t>Купаловского</a:t>
            </a:r>
            <a:r>
              <a:rPr lang="ru-RU" sz="2000" dirty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ea typeface="+mj-ea"/>
                <a:cs typeface="Times New Roman" panose="02020603050405020304" pitchFamily="18" charset="0"/>
              </a:rPr>
              <a:t> университета принял участие во встрече с главой Администрации Президента</a:t>
            </a:r>
            <a:endParaRPr lang="ru-RU" sz="2000" dirty="0">
              <a:ln w="10160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Impact" pitchFamily="34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19622"/>
            <a:ext cx="3855343" cy="25657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402800" y="1268760"/>
            <a:ext cx="4572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dirty="0" smtClean="0"/>
              <a:t>Глава Администрации </a:t>
            </a:r>
            <a:r>
              <a:rPr lang="ru-RU" dirty="0"/>
              <a:t>Президента Игорь Сергеенко провел встречу с активом Белорусского республиканского союза молодежи. ГрГУ имени Янки Купалы представил секретарь первичной организации ОО «БРСМ» университета Вадим Гунько, который является председателем молодежного парламента Гродненской области.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08560" y="3861048"/>
            <a:ext cx="889247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Задачами Белорусского Республиканского Союза Молодежи является воспитать патриота, развить чувства гражданской ответственности и любви к Родине. Молодёжное общественное объединение призвано, во-первых, организовать социально-культурные мероприятия, направленные на развитие творческих способностей молодежи и ее досуговых интересов. Во-вторых, поддержать молодых талантов в различных областях, включая науку, спорт, искусство и инновационные разработки. Вектор работы организации направлен на развитие международного сотрудничества молодежных организаций и участие в международных проектах.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23528" y="6146140"/>
            <a:ext cx="86512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https://www.grsu.by/component/k2/item/46969-molodezhnyj-lider-brsm-kupalovskogo-universiteta-prinyal-uchastie-vo-vstreche-s-glavoj-administratsii-prezidenta-igorem-sergeenko.html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34861395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/>
          <p:cNvGrpSpPr/>
          <p:nvPr/>
        </p:nvGrpSpPr>
        <p:grpSpPr>
          <a:xfrm>
            <a:off x="0" y="0"/>
            <a:ext cx="9144000" cy="6813376"/>
            <a:chOff x="0" y="0"/>
            <a:chExt cx="9144000" cy="6813376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0" y="0"/>
              <a:ext cx="9144000" cy="627534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9" tIns="34295" rIns="68589" bIns="34295" spcCol="0"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pic>
          <p:nvPicPr>
            <p:cNvPr id="16" name="Picture 18" descr="https://i.ya-webdesign.com/images/light-burst-png-2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18305342">
              <a:off x="7516484" y="220561"/>
              <a:ext cx="683568" cy="11675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7" name="Группа 16"/>
            <p:cNvGrpSpPr/>
            <p:nvPr/>
          </p:nvGrpSpPr>
          <p:grpSpPr>
            <a:xfrm>
              <a:off x="0" y="6561376"/>
              <a:ext cx="9143999" cy="252000"/>
              <a:chOff x="0" y="6561376"/>
              <a:chExt cx="9143999" cy="252000"/>
            </a:xfrm>
          </p:grpSpPr>
          <p:pic>
            <p:nvPicPr>
              <p:cNvPr id="22" name="Picture 2" descr="Купить Расписание ГРГУ — Microsoft Store (ru-BY)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7000" b="96333" l="2000" r="95000">
                            <a14:foregroundMark x1="20000" y1="17333" x2="56667" y2="46667"/>
                            <a14:foregroundMark x1="84667" y1="17000" x2="37000" y2="62000"/>
                            <a14:foregroundMark x1="19000" y1="19000" x2="76333" y2="19667"/>
                            <a14:foregroundMark x1="13667" y1="15000" x2="33667" y2="45000"/>
                            <a14:foregroundMark x1="31333" y1="53333" x2="43333" y2="73667"/>
                            <a14:foregroundMark x1="45333" y1="76667" x2="77667" y2="29000"/>
                            <a14:foregroundMark x1="36000" y1="30667" x2="74333" y2="33667"/>
                          </a14:backgroundRemoval>
                        </a14:imgEffect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  <a14:imgEffect>
                          <a14:brightnessContrast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02800" y="6561376"/>
                <a:ext cx="252000" cy="252000"/>
              </a:xfrm>
              <a:prstGeom prst="rect">
                <a:avLst/>
              </a:prstGeom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3" name="TextBox 22"/>
              <p:cNvSpPr txBox="1"/>
              <p:nvPr/>
            </p:nvSpPr>
            <p:spPr>
              <a:xfrm>
                <a:off x="0" y="6597932"/>
                <a:ext cx="9143999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800" dirty="0">
                    <a:solidFill>
                      <a:srgbClr val="002060"/>
                    </a:solidFill>
                    <a:latin typeface="Segoe UI Light" pitchFamily="34" charset="0"/>
                    <a:cs typeface="Segoe UI Light" pitchFamily="34" charset="0"/>
                  </a:rPr>
                  <a:t>Гродненский государственный      университет имени Янки Купалы</a:t>
                </a:r>
              </a:p>
            </p:txBody>
          </p:sp>
        </p:grpSp>
        <p:pic>
          <p:nvPicPr>
            <p:cNvPr id="19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5854" y="1"/>
              <a:ext cx="2238146" cy="8435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32" y="-95015"/>
            <a:ext cx="1036637" cy="81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83369" y="148570"/>
            <a:ext cx="694155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ea typeface="+mj-ea"/>
                <a:cs typeface="Times New Roman" panose="02020603050405020304" pitchFamily="18" charset="0"/>
              </a:rPr>
              <a:t>Профсоюзный старт </a:t>
            </a:r>
            <a:endParaRPr lang="ru-RU" sz="2000" dirty="0">
              <a:ln w="10160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Impact" pitchFamily="34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717032"/>
            <a:ext cx="3131704" cy="2086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628800"/>
            <a:ext cx="3131704" cy="1996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60630" y="910461"/>
            <a:ext cx="80718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В </a:t>
            </a:r>
            <a:r>
              <a:rPr lang="ru-RU" dirty="0" err="1"/>
              <a:t>Купаловском</a:t>
            </a:r>
            <a:r>
              <a:rPr lang="ru-RU" dirty="0"/>
              <a:t> университете торжественно вручили профсоюзные билеты студентам-первокурсникам.</a:t>
            </a: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1628800"/>
            <a:ext cx="3024336" cy="201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9700" y="3717032"/>
            <a:ext cx="3020532" cy="2013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814800" y="1340768"/>
            <a:ext cx="2149688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Состоялась встреча студентов с председателем Гродненского областного объединения профсоюзов </a:t>
            </a:r>
            <a:r>
              <a:rPr lang="ru-RU" dirty="0" smtClean="0"/>
              <a:t>и </a:t>
            </a:r>
            <a:r>
              <a:rPr lang="ru-RU" dirty="0"/>
              <a:t>председателем Гродненской областной организации профсоюза работников образования и </a:t>
            </a:r>
            <a:r>
              <a:rPr lang="ru-RU" dirty="0" smtClean="0"/>
              <a:t>науки.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49558" y="5922350"/>
            <a:ext cx="847091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https://www.grsu.by/component/k2/item/47469-profsoyuznyj-strat-sdelan.html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34861395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/>
          <p:cNvGrpSpPr/>
          <p:nvPr/>
        </p:nvGrpSpPr>
        <p:grpSpPr>
          <a:xfrm>
            <a:off x="46732" y="-1"/>
            <a:ext cx="9144000" cy="6813377"/>
            <a:chOff x="0" y="-1"/>
            <a:chExt cx="9144000" cy="6813377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0" y="-1"/>
              <a:ext cx="9144000" cy="1030334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9" tIns="34295" rIns="68589" bIns="34295" spcCol="0"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pic>
          <p:nvPicPr>
            <p:cNvPr id="16" name="Picture 18" descr="https://i.ya-webdesign.com/images/light-burst-png-2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18305342">
              <a:off x="7516484" y="220561"/>
              <a:ext cx="683568" cy="11675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7" name="Группа 16"/>
            <p:cNvGrpSpPr/>
            <p:nvPr/>
          </p:nvGrpSpPr>
          <p:grpSpPr>
            <a:xfrm>
              <a:off x="0" y="6561376"/>
              <a:ext cx="9143999" cy="252000"/>
              <a:chOff x="0" y="6561376"/>
              <a:chExt cx="9143999" cy="252000"/>
            </a:xfrm>
          </p:grpSpPr>
          <p:pic>
            <p:nvPicPr>
              <p:cNvPr id="22" name="Picture 2" descr="Купить Расписание ГРГУ — Microsoft Store (ru-BY)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7000" b="96333" l="2000" r="95000">
                            <a14:foregroundMark x1="20000" y1="17333" x2="56667" y2="46667"/>
                            <a14:foregroundMark x1="84667" y1="17000" x2="37000" y2="62000"/>
                            <a14:foregroundMark x1="19000" y1="19000" x2="76333" y2="19667"/>
                            <a14:foregroundMark x1="13667" y1="15000" x2="33667" y2="45000"/>
                            <a14:foregroundMark x1="31333" y1="53333" x2="43333" y2="73667"/>
                            <a14:foregroundMark x1="45333" y1="76667" x2="77667" y2="29000"/>
                            <a14:foregroundMark x1="36000" y1="30667" x2="74333" y2="33667"/>
                          </a14:backgroundRemoval>
                        </a14:imgEffect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  <a14:imgEffect>
                          <a14:brightnessContrast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02800" y="6561376"/>
                <a:ext cx="252000" cy="252000"/>
              </a:xfrm>
              <a:prstGeom prst="rect">
                <a:avLst/>
              </a:prstGeom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3" name="TextBox 22"/>
              <p:cNvSpPr txBox="1"/>
              <p:nvPr/>
            </p:nvSpPr>
            <p:spPr>
              <a:xfrm>
                <a:off x="0" y="6597932"/>
                <a:ext cx="9143999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800" dirty="0">
                    <a:solidFill>
                      <a:srgbClr val="002060"/>
                    </a:solidFill>
                    <a:latin typeface="Segoe UI Light" pitchFamily="34" charset="0"/>
                    <a:cs typeface="Segoe UI Light" pitchFamily="34" charset="0"/>
                  </a:rPr>
                  <a:t>Гродненский государственный      университет имени Янки Купалы</a:t>
                </a:r>
              </a:p>
            </p:txBody>
          </p:sp>
        </p:grpSp>
        <p:pic>
          <p:nvPicPr>
            <p:cNvPr id="19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5854" y="1"/>
              <a:ext cx="2238146" cy="8435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32" y="-95015"/>
            <a:ext cx="1036637" cy="81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932021" y="21633"/>
            <a:ext cx="803246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ea typeface="+mj-ea"/>
                <a:cs typeface="Times New Roman" panose="02020603050405020304" pitchFamily="18" charset="0"/>
              </a:rPr>
              <a:t>Стипендиат Федерации </a:t>
            </a:r>
            <a:r>
              <a:rPr lang="ru-RU" sz="2000" dirty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ea typeface="+mj-ea"/>
                <a:cs typeface="Times New Roman" panose="02020603050405020304" pitchFamily="18" charset="0"/>
              </a:rPr>
              <a:t>профсоюзов </a:t>
            </a:r>
            <a:r>
              <a:rPr lang="ru-RU" sz="2000" dirty="0" smtClean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ea typeface="+mj-ea"/>
                <a:cs typeface="Times New Roman" panose="02020603050405020304" pitchFamily="18" charset="0"/>
              </a:rPr>
              <a:t>Беларуси, участие </a:t>
            </a:r>
            <a:r>
              <a:rPr lang="ru-RU" sz="2000" dirty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ea typeface="+mj-ea"/>
                <a:cs typeface="Times New Roman" panose="02020603050405020304" pitchFamily="18" charset="0"/>
              </a:rPr>
              <a:t>в Пленуме Центрального комитета Белорусского профсоюза работников образования и науки</a:t>
            </a:r>
            <a:endParaRPr lang="ru-RU" sz="2000" dirty="0">
              <a:ln w="10160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Impact" pitchFamily="34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74349"/>
            <a:ext cx="1872208" cy="1424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483768" y="1070734"/>
            <a:ext cx="6480720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Студентка 4 курса факультета экономики и управления ГрГУ имени Янки Купалы </a:t>
            </a:r>
            <a:r>
              <a:rPr lang="ru-RU" dirty="0" smtClean="0"/>
              <a:t>получила </a:t>
            </a:r>
            <a:r>
              <a:rPr lang="ru-RU" dirty="0"/>
              <a:t>стипендию Федерации профсоюзов Беларуси.</a:t>
            </a:r>
          </a:p>
          <a:p>
            <a:pPr algn="just"/>
            <a:r>
              <a:rPr lang="ru-RU" sz="1600" dirty="0" smtClean="0"/>
              <a:t>Начиная </a:t>
            </a:r>
            <a:r>
              <a:rPr lang="ru-RU" sz="1600" dirty="0"/>
              <a:t>с 2016 года, национальный профцентр присуждает стипендии перспективной профсоюзной молодежи из числа студентов высших учебных заведений и учащихся колледжей. Данный проект реализовывается на республиканском уровне, а стипендия ФПБ назначается один раз за весь период обучения за активную профсоюзную, общественную работу и высокие показатели в учебе.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2012" y="2636912"/>
            <a:ext cx="2421756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https://www.grsu.by/component/k2/item/47552-kupalovets-profaktivist-stal-stipendiatom-federatsii-profsoyuzov-belarusi.html</a:t>
            </a:r>
            <a:endParaRPr lang="ru-RU" sz="1400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3429000"/>
            <a:ext cx="2676974" cy="2007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97768" y="3789040"/>
            <a:ext cx="58864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err="1"/>
              <a:t>Купаловцы</a:t>
            </a:r>
            <a:r>
              <a:rPr lang="ru-RU" dirty="0"/>
              <a:t> приняли участие в VII </a:t>
            </a:r>
            <a:r>
              <a:rPr lang="ru-RU" dirty="0" smtClean="0"/>
              <a:t>Пленуме </a:t>
            </a:r>
            <a:r>
              <a:rPr lang="ru-RU" dirty="0"/>
              <a:t>Центрального комитета Белорусского профсоюза работников образования и </a:t>
            </a:r>
            <a:r>
              <a:rPr lang="ru-RU" dirty="0" smtClean="0"/>
              <a:t>науки.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97768" y="4581128"/>
            <a:ext cx="58864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На </a:t>
            </a:r>
            <a:r>
              <a:rPr lang="ru-RU" dirty="0" smtClean="0"/>
              <a:t>Пленуме были </a:t>
            </a:r>
            <a:r>
              <a:rPr lang="ru-RU" dirty="0"/>
              <a:t>обсуждены важные стратегические направления профсоюзной работы. Участники пленума акцентировали внимание на вопросах защиты прав трудящихся. Была поднята тема предстоящей отчетно-выборной кампании, которая является важной частью демократического процесса и дает возможность членам профсоюза выражать свою волю и выбирать лидеров.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156176" y="5445224"/>
            <a:ext cx="280831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https://www.grsu.by/component/k2/item/47905-kupalovtsy-prinyali-uchastie-v-plenume-tsentralnogo-komiteta-belorusskogo-profsoyuza-rabotnikov-obrazovaniya-i-nauki.html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34861395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/>
          <p:cNvGrpSpPr/>
          <p:nvPr/>
        </p:nvGrpSpPr>
        <p:grpSpPr>
          <a:xfrm>
            <a:off x="0" y="-1"/>
            <a:ext cx="9144000" cy="6813377"/>
            <a:chOff x="0" y="-1"/>
            <a:chExt cx="9144000" cy="6813377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0" y="-1"/>
              <a:ext cx="9144000" cy="843559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9" tIns="34295" rIns="68589" bIns="34295" spcCol="0"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pic>
          <p:nvPicPr>
            <p:cNvPr id="16" name="Picture 18" descr="https://i.ya-webdesign.com/images/light-burst-png-2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18305342">
              <a:off x="7516484" y="220561"/>
              <a:ext cx="683568" cy="11675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7" name="Группа 16"/>
            <p:cNvGrpSpPr/>
            <p:nvPr/>
          </p:nvGrpSpPr>
          <p:grpSpPr>
            <a:xfrm>
              <a:off x="0" y="6561376"/>
              <a:ext cx="9143999" cy="252000"/>
              <a:chOff x="0" y="6561376"/>
              <a:chExt cx="9143999" cy="252000"/>
            </a:xfrm>
          </p:grpSpPr>
          <p:pic>
            <p:nvPicPr>
              <p:cNvPr id="22" name="Picture 2" descr="Купить Расписание ГРГУ — Microsoft Store (ru-BY)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7000" b="96333" l="2000" r="95000">
                            <a14:foregroundMark x1="20000" y1="17333" x2="56667" y2="46667"/>
                            <a14:foregroundMark x1="84667" y1="17000" x2="37000" y2="62000"/>
                            <a14:foregroundMark x1="19000" y1="19000" x2="76333" y2="19667"/>
                            <a14:foregroundMark x1="13667" y1="15000" x2="33667" y2="45000"/>
                            <a14:foregroundMark x1="31333" y1="53333" x2="43333" y2="73667"/>
                            <a14:foregroundMark x1="45333" y1="76667" x2="77667" y2="29000"/>
                            <a14:foregroundMark x1="36000" y1="30667" x2="74333" y2="33667"/>
                          </a14:backgroundRemoval>
                        </a14:imgEffect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  <a14:imgEffect>
                          <a14:brightnessContrast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02800" y="6561376"/>
                <a:ext cx="252000" cy="252000"/>
              </a:xfrm>
              <a:prstGeom prst="rect">
                <a:avLst/>
              </a:prstGeom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3" name="TextBox 22"/>
              <p:cNvSpPr txBox="1"/>
              <p:nvPr/>
            </p:nvSpPr>
            <p:spPr>
              <a:xfrm>
                <a:off x="0" y="6597932"/>
                <a:ext cx="9143999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800" dirty="0">
                    <a:solidFill>
                      <a:srgbClr val="002060"/>
                    </a:solidFill>
                    <a:latin typeface="Segoe UI Light" pitchFamily="34" charset="0"/>
                    <a:cs typeface="Segoe UI Light" pitchFamily="34" charset="0"/>
                  </a:rPr>
                  <a:t>Гродненский государственный      университет имени Янки Купалы</a:t>
                </a:r>
              </a:p>
            </p:txBody>
          </p:sp>
        </p:grpSp>
        <p:pic>
          <p:nvPicPr>
            <p:cNvPr id="19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5854" y="1"/>
              <a:ext cx="2238146" cy="8435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32" y="-95015"/>
            <a:ext cx="1036637" cy="81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916710" y="73580"/>
            <a:ext cx="694155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ea typeface="+mj-ea"/>
                <a:cs typeface="Times New Roman" panose="02020603050405020304" pitchFamily="18" charset="0"/>
              </a:rPr>
              <a:t>Первокурсники-</a:t>
            </a:r>
            <a:r>
              <a:rPr lang="ru-RU" sz="2000" dirty="0" err="1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ea typeface="+mj-ea"/>
                <a:cs typeface="Times New Roman" panose="02020603050405020304" pitchFamily="18" charset="0"/>
              </a:rPr>
              <a:t>купаловцы</a:t>
            </a:r>
            <a:r>
              <a:rPr lang="ru-RU" sz="2000" dirty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ea typeface="+mj-ea"/>
                <a:cs typeface="Times New Roman" panose="02020603050405020304" pitchFamily="18" charset="0"/>
              </a:rPr>
              <a:t> встретились с первым секретарем Гродненского областного комитета ОО «БРСМ»</a:t>
            </a:r>
            <a:endParaRPr lang="ru-RU" sz="2000" dirty="0">
              <a:ln w="10160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Impact" pitchFamily="34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388" y="1124744"/>
            <a:ext cx="3970412" cy="2648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7162" y="4581128"/>
            <a:ext cx="400563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https://www.grsu.by/component/k2/item/47519-pervokursniki-kupalovtsy-vstretilis-s-pervym-sekretarem-grodnenskogo-oblastnogo-komiteta-oo-brsm.html</a:t>
            </a:r>
            <a:endParaRPr lang="ru-RU" sz="1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528733" y="1098508"/>
            <a:ext cx="436374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Встреча студентов </a:t>
            </a:r>
            <a:r>
              <a:rPr lang="ru-RU" dirty="0"/>
              <a:t>с первым секретарем Гродненского областного комитета ОО «БРСМ» Андреем </a:t>
            </a:r>
            <a:r>
              <a:rPr lang="ru-RU" dirty="0" err="1" smtClean="0"/>
              <a:t>Есиным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528733" y="1951672"/>
            <a:ext cx="436374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Мероприятие проводилось в рамках проекта «Штаб первокурсника», целью которого является оказание помощи ребятам в адаптации на начальном этапе обучения в университете.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528733" y="3429000"/>
            <a:ext cx="443575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Одним из главных акцентов встречи стал вопрос роли студентов в общественной и политической жизни государства.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9" y="4352330"/>
            <a:ext cx="3168352" cy="21122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861395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/>
          <p:cNvGrpSpPr/>
          <p:nvPr/>
        </p:nvGrpSpPr>
        <p:grpSpPr>
          <a:xfrm>
            <a:off x="0" y="0"/>
            <a:ext cx="9144000" cy="6813376"/>
            <a:chOff x="0" y="0"/>
            <a:chExt cx="9144000" cy="6813376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0" y="0"/>
              <a:ext cx="9144000" cy="627534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9" tIns="34295" rIns="68589" bIns="34295" spcCol="0"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pic>
          <p:nvPicPr>
            <p:cNvPr id="16" name="Picture 18" descr="https://i.ya-webdesign.com/images/light-burst-png-2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18305342">
              <a:off x="7516484" y="220561"/>
              <a:ext cx="683568" cy="11675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7" name="Группа 16"/>
            <p:cNvGrpSpPr/>
            <p:nvPr/>
          </p:nvGrpSpPr>
          <p:grpSpPr>
            <a:xfrm>
              <a:off x="0" y="6561376"/>
              <a:ext cx="9143999" cy="252000"/>
              <a:chOff x="0" y="6561376"/>
              <a:chExt cx="9143999" cy="252000"/>
            </a:xfrm>
          </p:grpSpPr>
          <p:pic>
            <p:nvPicPr>
              <p:cNvPr id="22" name="Picture 2" descr="Купить Расписание ГРГУ — Microsoft Store (ru-BY)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7000" b="96333" l="2000" r="95000">
                            <a14:foregroundMark x1="20000" y1="17333" x2="56667" y2="46667"/>
                            <a14:foregroundMark x1="84667" y1="17000" x2="37000" y2="62000"/>
                            <a14:foregroundMark x1="19000" y1="19000" x2="76333" y2="19667"/>
                            <a14:foregroundMark x1="13667" y1="15000" x2="33667" y2="45000"/>
                            <a14:foregroundMark x1="31333" y1="53333" x2="43333" y2="73667"/>
                            <a14:foregroundMark x1="45333" y1="76667" x2="77667" y2="29000"/>
                            <a14:foregroundMark x1="36000" y1="30667" x2="74333" y2="33667"/>
                          </a14:backgroundRemoval>
                        </a14:imgEffect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  <a14:imgEffect>
                          <a14:brightnessContrast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02800" y="6561376"/>
                <a:ext cx="252000" cy="252000"/>
              </a:xfrm>
              <a:prstGeom prst="rect">
                <a:avLst/>
              </a:prstGeom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3" name="TextBox 22"/>
              <p:cNvSpPr txBox="1"/>
              <p:nvPr/>
            </p:nvSpPr>
            <p:spPr>
              <a:xfrm>
                <a:off x="0" y="6597932"/>
                <a:ext cx="9143999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800" dirty="0">
                    <a:solidFill>
                      <a:srgbClr val="002060"/>
                    </a:solidFill>
                    <a:latin typeface="Segoe UI Light" pitchFamily="34" charset="0"/>
                    <a:cs typeface="Segoe UI Light" pitchFamily="34" charset="0"/>
                  </a:rPr>
                  <a:t>Гродненский государственный      университет имени Янки Купалы</a:t>
                </a:r>
              </a:p>
            </p:txBody>
          </p:sp>
        </p:grpSp>
        <p:pic>
          <p:nvPicPr>
            <p:cNvPr id="19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5854" y="1"/>
              <a:ext cx="2238146" cy="8435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32" y="-95015"/>
            <a:ext cx="1036637" cy="81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83369" y="-27384"/>
            <a:ext cx="694155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ea typeface="+mj-ea"/>
                <a:cs typeface="Times New Roman" panose="02020603050405020304" pitchFamily="18" charset="0"/>
              </a:rPr>
              <a:t>Встреча первокурсников </a:t>
            </a:r>
            <a:r>
              <a:rPr lang="ru-RU" sz="2000" dirty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ea typeface="+mj-ea"/>
                <a:cs typeface="Times New Roman" panose="02020603050405020304" pitchFamily="18" charset="0"/>
              </a:rPr>
              <a:t>с Министром образования Республики Беларусь</a:t>
            </a:r>
            <a:endParaRPr lang="ru-RU" sz="2000" dirty="0">
              <a:ln w="10160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Impact" pitchFamily="34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843559"/>
            <a:ext cx="3112098" cy="2075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563888" y="931877"/>
            <a:ext cx="525658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В ГрГУ имени Янки Купалы прошла встреча первокурсников с Министром образования Республики Беларусь Андреем Иванцом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563888" y="1887196"/>
            <a:ext cx="525658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Глава ведомства пояснял ценности белорусского государства, рассказывая о ситуациях, с которыми приходится сталкиваться в реальной жизни и своей работе в качестве Министра образования. Приводил различные примеры, в частности, говорил о фальсификации исторических фактов и попытке переписать историю, об обращениях граждан по смене пола; о критике явных достижений государства</a:t>
            </a:r>
            <a:r>
              <a:rPr lang="ru-RU" dirty="0" smtClean="0"/>
              <a:t>.</a:t>
            </a:r>
          </a:p>
          <a:p>
            <a:pPr algn="just"/>
            <a:r>
              <a:rPr lang="ru-RU" dirty="0" smtClean="0"/>
              <a:t>Министр ответил на вопросы студентов.</a:t>
            </a:r>
            <a:endParaRPr lang="ru-RU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726" y="3179856"/>
            <a:ext cx="3087892" cy="2058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707904" y="4797152"/>
            <a:ext cx="504056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https://www.grsu.by/component/k2/item/47535-v-grgu-imeni-yanki-kupaly-proshla-vstrecha-pervokursnikov-s-ministrom-obrazovaniya-respubliki-belarus-andreem-ivantsom.html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34861395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/>
          <p:cNvGrpSpPr/>
          <p:nvPr/>
        </p:nvGrpSpPr>
        <p:grpSpPr>
          <a:xfrm>
            <a:off x="0" y="0"/>
            <a:ext cx="9144000" cy="6813376"/>
            <a:chOff x="0" y="0"/>
            <a:chExt cx="9144000" cy="6813376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0" y="0"/>
              <a:ext cx="9144000" cy="627534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9" tIns="34295" rIns="68589" bIns="34295" spcCol="0"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pic>
          <p:nvPicPr>
            <p:cNvPr id="16" name="Picture 18" descr="https://i.ya-webdesign.com/images/light-burst-png-2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18305342">
              <a:off x="7516484" y="220561"/>
              <a:ext cx="683568" cy="11675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7" name="Группа 16"/>
            <p:cNvGrpSpPr/>
            <p:nvPr/>
          </p:nvGrpSpPr>
          <p:grpSpPr>
            <a:xfrm>
              <a:off x="0" y="6561376"/>
              <a:ext cx="9143999" cy="252000"/>
              <a:chOff x="0" y="6561376"/>
              <a:chExt cx="9143999" cy="252000"/>
            </a:xfrm>
          </p:grpSpPr>
          <p:pic>
            <p:nvPicPr>
              <p:cNvPr id="22" name="Picture 2" descr="Купить Расписание ГРГУ — Microsoft Store (ru-BY)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7000" b="96333" l="2000" r="95000">
                            <a14:foregroundMark x1="20000" y1="17333" x2="56667" y2="46667"/>
                            <a14:foregroundMark x1="84667" y1="17000" x2="37000" y2="62000"/>
                            <a14:foregroundMark x1="19000" y1="19000" x2="76333" y2="19667"/>
                            <a14:foregroundMark x1="13667" y1="15000" x2="33667" y2="45000"/>
                            <a14:foregroundMark x1="31333" y1="53333" x2="43333" y2="73667"/>
                            <a14:foregroundMark x1="45333" y1="76667" x2="77667" y2="29000"/>
                            <a14:foregroundMark x1="36000" y1="30667" x2="74333" y2="33667"/>
                          </a14:backgroundRemoval>
                        </a14:imgEffect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  <a14:imgEffect>
                          <a14:brightnessContrast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02800" y="6561376"/>
                <a:ext cx="252000" cy="252000"/>
              </a:xfrm>
              <a:prstGeom prst="rect">
                <a:avLst/>
              </a:prstGeom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3" name="TextBox 22"/>
              <p:cNvSpPr txBox="1"/>
              <p:nvPr/>
            </p:nvSpPr>
            <p:spPr>
              <a:xfrm>
                <a:off x="0" y="6597932"/>
                <a:ext cx="9143999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800" dirty="0">
                    <a:solidFill>
                      <a:srgbClr val="002060"/>
                    </a:solidFill>
                    <a:latin typeface="Segoe UI Light" pitchFamily="34" charset="0"/>
                    <a:cs typeface="Segoe UI Light" pitchFamily="34" charset="0"/>
                  </a:rPr>
                  <a:t>Гродненский государственный      университет имени Янки Купалы</a:t>
                </a:r>
              </a:p>
            </p:txBody>
          </p:sp>
        </p:grpSp>
        <p:pic>
          <p:nvPicPr>
            <p:cNvPr id="19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5854" y="1"/>
              <a:ext cx="2238146" cy="8435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32" y="-95015"/>
            <a:ext cx="1036637" cy="81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83369" y="-27384"/>
            <a:ext cx="694155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ea typeface="+mj-ea"/>
                <a:cs typeface="Times New Roman" panose="02020603050405020304" pitchFamily="18" charset="0"/>
              </a:rPr>
              <a:t>Университет - дискуссионная площадка </a:t>
            </a:r>
            <a:r>
              <a:rPr lang="ru-RU" sz="2000" dirty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ea typeface="+mj-ea"/>
                <a:cs typeface="Times New Roman" panose="02020603050405020304" pitchFamily="18" charset="0"/>
              </a:rPr>
              <a:t>по решению экологических вопросов</a:t>
            </a:r>
            <a:endParaRPr lang="ru-RU" sz="2000" dirty="0">
              <a:ln w="10160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Impact" pitchFamily="34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843559"/>
            <a:ext cx="3466356" cy="2312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60440" y="881969"/>
            <a:ext cx="4572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dirty="0" smtClean="0"/>
              <a:t>В ГрГУ </a:t>
            </a:r>
            <a:r>
              <a:rPr lang="ru-RU" dirty="0"/>
              <a:t>имени Янки Купалы </a:t>
            </a:r>
            <a:r>
              <a:rPr lang="ru-RU" dirty="0" smtClean="0"/>
              <a:t>традиционно </a:t>
            </a:r>
            <a:r>
              <a:rPr lang="ru-RU" dirty="0"/>
              <a:t>проходит </a:t>
            </a:r>
            <a:r>
              <a:rPr lang="ru-RU" dirty="0" smtClean="0"/>
              <a:t>международная </a:t>
            </a:r>
            <a:r>
              <a:rPr lang="ru-RU" dirty="0"/>
              <a:t>научно-практическая конференция </a:t>
            </a:r>
            <a:r>
              <a:rPr lang="ru-RU" dirty="0" smtClean="0"/>
              <a:t>(в 2023 – XVIII) «</a:t>
            </a:r>
            <a:r>
              <a:rPr lang="ru-RU" dirty="0"/>
              <a:t>Актуальные проблемы </a:t>
            </a:r>
            <a:r>
              <a:rPr lang="ru-RU" dirty="0" smtClean="0"/>
              <a:t>экологии». </a:t>
            </a:r>
            <a:r>
              <a:rPr lang="ru-RU" dirty="0"/>
              <a:t>Это традиционное мероприятие собрало ученых, экспертов, студентов и представителей различных организаций со всего мира для обсуждения важнейших проблем современной экологии и поиска наиболее эффективных путей их решения.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23528" y="3645024"/>
            <a:ext cx="820891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Конференция </a:t>
            </a:r>
            <a:r>
              <a:rPr lang="ru-RU" dirty="0"/>
              <a:t>стала важным форумом для обмена опытом и научного обсуждения вопросов, связанных с экологией. Организаторы конференции выразили надежду, что полученные результаты приведут к конкретным практическим мерам для улучшения экологической ситуации в мире.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23528" y="5066020"/>
            <a:ext cx="82089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https://www.grsu.by/component/k2/item/47589-kupalovskij-universitet-stal-diskussionnoj-ploshchadkoj-po-resheniyu-ekologicheskikh-voprosov.html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348613958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6482</TotalTime>
  <Words>1055</Words>
  <Application>Microsoft Office PowerPoint</Application>
  <PresentationFormat>Экран (4:3)</PresentationFormat>
  <Paragraphs>79</Paragraphs>
  <Slides>13</Slides>
  <Notes>13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Цели устойчивого развития</dc:title>
  <dc:creator>Лисовская Анастасия Казимировна</dc:creator>
  <cp:lastModifiedBy>ЧАПЛИНСКАЯ СВЕТЛАНА ЛЕОНИДОВНА</cp:lastModifiedBy>
  <cp:revision>341</cp:revision>
  <cp:lastPrinted>2022-08-31T19:27:54Z</cp:lastPrinted>
  <dcterms:created xsi:type="dcterms:W3CDTF">2022-08-29T06:47:08Z</dcterms:created>
  <dcterms:modified xsi:type="dcterms:W3CDTF">2024-11-11T12:06:55Z</dcterms:modified>
</cp:coreProperties>
</file>