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handoutMasterIdLst>
    <p:handoutMasterId r:id="rId17"/>
  </p:handoutMasterIdLst>
  <p:sldIdLst>
    <p:sldId id="256" r:id="rId2"/>
    <p:sldId id="387" r:id="rId3"/>
    <p:sldId id="402" r:id="rId4"/>
    <p:sldId id="406" r:id="rId5"/>
    <p:sldId id="407" r:id="rId6"/>
    <p:sldId id="408" r:id="rId7"/>
    <p:sldId id="409" r:id="rId8"/>
    <p:sldId id="404" r:id="rId9"/>
    <p:sldId id="410" r:id="rId10"/>
    <p:sldId id="412" r:id="rId11"/>
    <p:sldId id="413" r:id="rId12"/>
    <p:sldId id="414" r:id="rId13"/>
    <p:sldId id="400" r:id="rId14"/>
    <p:sldId id="405" r:id="rId15"/>
  </p:sldIdLst>
  <p:sldSz cx="12192000" cy="6858000"/>
  <p:notesSz cx="6797675" cy="9926638"/>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9286"/>
    <a:srgbClr val="336699"/>
    <a:srgbClr val="BCB48A"/>
    <a:srgbClr val="5A5434"/>
    <a:srgbClr val="A842C4"/>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67657" autoAdjust="0"/>
  </p:normalViewPr>
  <p:slideViewPr>
    <p:cSldViewPr>
      <p:cViewPr varScale="1">
        <p:scale>
          <a:sx n="88" d="100"/>
          <a:sy n="88" d="100"/>
        </p:scale>
        <p:origin x="446"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0CC0122B-C569-4B34-B56F-5B48BFA083A9}" type="datetimeFigureOut">
              <a:rPr lang="ru-RU"/>
              <a:pPr>
                <a:defRPr/>
              </a:pPr>
              <a:t>14.11.2023</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C4C8C0E-0EF2-43AE-BC8F-2346B18C4C63}" type="slidenum">
              <a:rPr lang="ru-RU" altLang="en-US"/>
              <a:pPr>
                <a:defRPr/>
              </a:pPr>
              <a:t>‹#›</a:t>
            </a:fld>
            <a:endParaRPr lang="ru-RU" altLang="en-US"/>
          </a:p>
        </p:txBody>
      </p:sp>
    </p:spTree>
    <p:extLst>
      <p:ext uri="{BB962C8B-B14F-4D97-AF65-F5344CB8AC3E}">
        <p14:creationId xmlns:p14="http://schemas.microsoft.com/office/powerpoint/2010/main" val="1476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920F527B-B8EF-4521-B881-65989E6DCB94}" type="datetimeFigureOut">
              <a:rPr lang="ru-RU"/>
              <a:pPr>
                <a:defRPr/>
              </a:pPr>
              <a:t>14.11.2023</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00A9AEF-E70A-445B-BC6C-D9A820A85841}" type="slidenum">
              <a:rPr lang="ru-RU" altLang="en-US"/>
              <a:pPr>
                <a:defRPr/>
              </a:pPr>
              <a:t>‹#›</a:t>
            </a:fld>
            <a:endParaRPr lang="ru-RU" altLang="en-US"/>
          </a:p>
        </p:txBody>
      </p:sp>
    </p:spTree>
    <p:extLst>
      <p:ext uri="{BB962C8B-B14F-4D97-AF65-F5344CB8AC3E}">
        <p14:creationId xmlns:p14="http://schemas.microsoft.com/office/powerpoint/2010/main" val="2007662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A00A9AEF-E70A-445B-BC6C-D9A820A85841}" type="slidenum">
              <a:rPr lang="ru-RU" altLang="en-US" smtClean="0"/>
              <a:pPr>
                <a:defRPr/>
              </a:pPr>
              <a:t>1</a:t>
            </a:fld>
            <a:endParaRPr lang="ru-RU" altLang="en-US"/>
          </a:p>
        </p:txBody>
      </p:sp>
    </p:spTree>
    <p:extLst>
      <p:ext uri="{BB962C8B-B14F-4D97-AF65-F5344CB8AC3E}">
        <p14:creationId xmlns:p14="http://schemas.microsoft.com/office/powerpoint/2010/main" val="242031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z="1200" dirty="0">
              <a:latin typeface="Arial" panose="020B0604020202020204" pitchFamily="34" charset="0"/>
              <a:cs typeface="Arial" panose="020B0604020202020204" pitchFamily="34" charset="0"/>
            </a:endParaRPr>
          </a:p>
        </p:txBody>
      </p:sp>
      <p:sp>
        <p:nvSpPr>
          <p:cNvPr id="1105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6B75696-1806-4039-954F-D7268E43A6D1}" type="slidenum">
              <a:rPr lang="ru-RU" smtClean="0">
                <a:solidFill>
                  <a:prstClr val="black"/>
                </a:solidFill>
              </a:rPr>
              <a:pPr eaLnBrk="1" hangingPunct="1"/>
              <a:t>10</a:t>
            </a:fld>
            <a:endParaRPr lang="ru-RU" smtClean="0">
              <a:solidFill>
                <a:prstClr val="black"/>
              </a:solidFill>
            </a:endParaRPr>
          </a:p>
        </p:txBody>
      </p:sp>
    </p:spTree>
    <p:extLst>
      <p:ext uri="{BB962C8B-B14F-4D97-AF65-F5344CB8AC3E}">
        <p14:creationId xmlns:p14="http://schemas.microsoft.com/office/powerpoint/2010/main" val="414163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85C79C-8D9A-4250-8FCA-96A1A52D00C3}" type="slidenum">
              <a:rPr lang="ru-RU" smtClean="0"/>
              <a:pPr/>
              <a:t>11</a:t>
            </a:fld>
            <a:endParaRPr lang="ru-RU"/>
          </a:p>
        </p:txBody>
      </p:sp>
    </p:spTree>
    <p:extLst>
      <p:ext uri="{BB962C8B-B14F-4D97-AF65-F5344CB8AC3E}">
        <p14:creationId xmlns:p14="http://schemas.microsoft.com/office/powerpoint/2010/main" val="240825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85C79C-8D9A-4250-8FCA-96A1A52D00C3}" type="slidenum">
              <a:rPr lang="ru-RU" smtClean="0"/>
              <a:pPr/>
              <a:t>12</a:t>
            </a:fld>
            <a:endParaRPr lang="ru-RU"/>
          </a:p>
        </p:txBody>
      </p:sp>
    </p:spTree>
    <p:extLst>
      <p:ext uri="{BB962C8B-B14F-4D97-AF65-F5344CB8AC3E}">
        <p14:creationId xmlns:p14="http://schemas.microsoft.com/office/powerpoint/2010/main" val="11447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85C79C-8D9A-4250-8FCA-96A1A52D00C3}" type="slidenum">
              <a:rPr lang="ru-RU" smtClean="0"/>
              <a:pPr/>
              <a:t>13</a:t>
            </a:fld>
            <a:endParaRPr lang="ru-RU"/>
          </a:p>
        </p:txBody>
      </p:sp>
    </p:spTree>
    <p:extLst>
      <p:ext uri="{BB962C8B-B14F-4D97-AF65-F5344CB8AC3E}">
        <p14:creationId xmlns:p14="http://schemas.microsoft.com/office/powerpoint/2010/main" val="2979911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A00A9AEF-E70A-445B-BC6C-D9A820A85841}" type="slidenum">
              <a:rPr lang="ru-RU" altLang="en-US" smtClean="0"/>
              <a:pPr>
                <a:defRPr/>
              </a:pPr>
              <a:t>14</a:t>
            </a:fld>
            <a:endParaRPr lang="ru-RU" altLang="en-US"/>
          </a:p>
        </p:txBody>
      </p:sp>
    </p:spTree>
    <p:extLst>
      <p:ext uri="{BB962C8B-B14F-4D97-AF65-F5344CB8AC3E}">
        <p14:creationId xmlns:p14="http://schemas.microsoft.com/office/powerpoint/2010/main" val="242031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pPr indent="457200" algn="just">
              <a:spcBef>
                <a:spcPts val="0"/>
              </a:spcBef>
            </a:pPr>
            <a:endParaRPr lang="ru-RU" baseline="0" dirty="0" smtClean="0"/>
          </a:p>
        </p:txBody>
      </p:sp>
      <p:sp>
        <p:nvSpPr>
          <p:cNvPr id="4" name="Номер слайда 3"/>
          <p:cNvSpPr>
            <a:spLocks noGrp="1"/>
          </p:cNvSpPr>
          <p:nvPr>
            <p:ph type="sldNum" sz="quarter" idx="10"/>
          </p:nvPr>
        </p:nvSpPr>
        <p:spPr/>
        <p:txBody>
          <a:bodyPr/>
          <a:lstStyle/>
          <a:p>
            <a:fld id="{9534A2A6-92BC-4C4A-BE8D-BFB4A0BB6617}" type="slidenum">
              <a:rPr lang="ru-RU" smtClean="0"/>
              <a:pPr/>
              <a:t>2</a:t>
            </a:fld>
            <a:endParaRPr lang="ru-RU"/>
          </a:p>
        </p:txBody>
      </p:sp>
    </p:spTree>
    <p:extLst>
      <p:ext uri="{BB962C8B-B14F-4D97-AF65-F5344CB8AC3E}">
        <p14:creationId xmlns:p14="http://schemas.microsoft.com/office/powerpoint/2010/main" val="327657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85C79C-8D9A-4250-8FCA-96A1A52D00C3}" type="slidenum">
              <a:rPr lang="ru-RU" smtClean="0"/>
              <a:pPr/>
              <a:t>3</a:t>
            </a:fld>
            <a:endParaRPr lang="ru-RU"/>
          </a:p>
        </p:txBody>
      </p:sp>
    </p:spTree>
    <p:extLst>
      <p:ext uri="{BB962C8B-B14F-4D97-AF65-F5344CB8AC3E}">
        <p14:creationId xmlns:p14="http://schemas.microsoft.com/office/powerpoint/2010/main" val="358108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85C79C-8D9A-4250-8FCA-96A1A52D00C3}" type="slidenum">
              <a:rPr lang="ru-RU" smtClean="0"/>
              <a:pPr/>
              <a:t>4</a:t>
            </a:fld>
            <a:endParaRPr lang="ru-RU"/>
          </a:p>
        </p:txBody>
      </p:sp>
    </p:spTree>
    <p:extLst>
      <p:ext uri="{BB962C8B-B14F-4D97-AF65-F5344CB8AC3E}">
        <p14:creationId xmlns:p14="http://schemas.microsoft.com/office/powerpoint/2010/main" val="378654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85C79C-8D9A-4250-8FCA-96A1A52D00C3}" type="slidenum">
              <a:rPr lang="ru-RU" smtClean="0"/>
              <a:pPr/>
              <a:t>5</a:t>
            </a:fld>
            <a:endParaRPr lang="ru-RU"/>
          </a:p>
        </p:txBody>
      </p:sp>
    </p:spTree>
    <p:extLst>
      <p:ext uri="{BB962C8B-B14F-4D97-AF65-F5344CB8AC3E}">
        <p14:creationId xmlns:p14="http://schemas.microsoft.com/office/powerpoint/2010/main" val="99485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85C79C-8D9A-4250-8FCA-96A1A52D00C3}" type="slidenum">
              <a:rPr lang="ru-RU" smtClean="0"/>
              <a:pPr/>
              <a:t>6</a:t>
            </a:fld>
            <a:endParaRPr lang="ru-RU"/>
          </a:p>
        </p:txBody>
      </p:sp>
    </p:spTree>
    <p:extLst>
      <p:ext uri="{BB962C8B-B14F-4D97-AF65-F5344CB8AC3E}">
        <p14:creationId xmlns:p14="http://schemas.microsoft.com/office/powerpoint/2010/main" val="390658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85C79C-8D9A-4250-8FCA-96A1A52D00C3}" type="slidenum">
              <a:rPr lang="ru-RU" smtClean="0"/>
              <a:pPr/>
              <a:t>7</a:t>
            </a:fld>
            <a:endParaRPr lang="ru-RU"/>
          </a:p>
        </p:txBody>
      </p:sp>
    </p:spTree>
    <p:extLst>
      <p:ext uri="{BB962C8B-B14F-4D97-AF65-F5344CB8AC3E}">
        <p14:creationId xmlns:p14="http://schemas.microsoft.com/office/powerpoint/2010/main" val="257204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z="1200" dirty="0">
              <a:latin typeface="Arial" panose="020B0604020202020204" pitchFamily="34" charset="0"/>
              <a:cs typeface="Arial" panose="020B0604020202020204" pitchFamily="34" charset="0"/>
            </a:endParaRPr>
          </a:p>
        </p:txBody>
      </p:sp>
      <p:sp>
        <p:nvSpPr>
          <p:cNvPr id="1105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6B75696-1806-4039-954F-D7268E43A6D1}" type="slidenum">
              <a:rPr lang="ru-RU" smtClean="0">
                <a:solidFill>
                  <a:prstClr val="black"/>
                </a:solidFill>
              </a:rPr>
              <a:pPr eaLnBrk="1" hangingPunct="1"/>
              <a:t>8</a:t>
            </a:fld>
            <a:endParaRPr lang="ru-RU" smtClean="0">
              <a:solidFill>
                <a:prstClr val="black"/>
              </a:solidFill>
            </a:endParaRPr>
          </a:p>
        </p:txBody>
      </p:sp>
    </p:spTree>
    <p:extLst>
      <p:ext uri="{BB962C8B-B14F-4D97-AF65-F5344CB8AC3E}">
        <p14:creationId xmlns:p14="http://schemas.microsoft.com/office/powerpoint/2010/main" val="382480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z="1200" dirty="0">
              <a:latin typeface="Arial" panose="020B0604020202020204" pitchFamily="34" charset="0"/>
              <a:cs typeface="Arial" panose="020B0604020202020204" pitchFamily="34" charset="0"/>
            </a:endParaRPr>
          </a:p>
        </p:txBody>
      </p:sp>
      <p:sp>
        <p:nvSpPr>
          <p:cNvPr id="1105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6B75696-1806-4039-954F-D7268E43A6D1}" type="slidenum">
              <a:rPr lang="ru-RU" smtClean="0">
                <a:solidFill>
                  <a:prstClr val="black"/>
                </a:solidFill>
              </a:rPr>
              <a:pPr eaLnBrk="1" hangingPunct="1"/>
              <a:t>9</a:t>
            </a:fld>
            <a:endParaRPr lang="ru-RU" smtClean="0">
              <a:solidFill>
                <a:prstClr val="black"/>
              </a:solidFill>
            </a:endParaRPr>
          </a:p>
        </p:txBody>
      </p:sp>
    </p:spTree>
    <p:extLst>
      <p:ext uri="{BB962C8B-B14F-4D97-AF65-F5344CB8AC3E}">
        <p14:creationId xmlns:p14="http://schemas.microsoft.com/office/powerpoint/2010/main" val="395506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C9F7BDE-E272-4AF2-8A4E-97D5EA52FC0D}" type="datetimeFigureOut">
              <a:rPr lang="ru-RU"/>
              <a:pPr>
                <a:defRPr/>
              </a:pPr>
              <a:t>14.11.2023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01E6C4-F39F-491A-8468-349B10DDEF21}" type="slidenum">
              <a:rPr lang="ru-RU" altLang="ru-RU"/>
              <a:pPr>
                <a:defRPr/>
              </a:pPr>
              <a:t>‹#›</a:t>
            </a:fld>
            <a:endParaRPr lang="ru-RU" altLang="ru-RU"/>
          </a:p>
        </p:txBody>
      </p:sp>
    </p:spTree>
    <p:extLst>
      <p:ext uri="{BB962C8B-B14F-4D97-AF65-F5344CB8AC3E}">
        <p14:creationId xmlns:p14="http://schemas.microsoft.com/office/powerpoint/2010/main" val="173223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C6D468B-46D1-4707-87E3-57AF816DC8DE}" type="datetimeFigureOut">
              <a:rPr lang="ru-RU"/>
              <a:pPr>
                <a:defRPr/>
              </a:pPr>
              <a:t>14.11.2023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20812E-1C5C-46A7-8B08-251ED081DE82}" type="slidenum">
              <a:rPr lang="ru-RU" altLang="ru-RU"/>
              <a:pPr>
                <a:defRPr/>
              </a:pPr>
              <a:t>‹#›</a:t>
            </a:fld>
            <a:endParaRPr lang="ru-RU" altLang="ru-RU"/>
          </a:p>
        </p:txBody>
      </p:sp>
    </p:spTree>
    <p:extLst>
      <p:ext uri="{BB962C8B-B14F-4D97-AF65-F5344CB8AC3E}">
        <p14:creationId xmlns:p14="http://schemas.microsoft.com/office/powerpoint/2010/main" val="217047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AFC0E03-34A5-474F-A343-78135EA5E85A}" type="datetimeFigureOut">
              <a:rPr lang="ru-RU"/>
              <a:pPr>
                <a:defRPr/>
              </a:pPr>
              <a:t>14.11.2023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0CEC78-A4C8-478D-B54E-B6A98985A058}" type="slidenum">
              <a:rPr lang="ru-RU" altLang="ru-RU"/>
              <a:pPr>
                <a:defRPr/>
              </a:pPr>
              <a:t>‹#›</a:t>
            </a:fld>
            <a:endParaRPr lang="ru-RU" altLang="ru-RU"/>
          </a:p>
        </p:txBody>
      </p:sp>
    </p:spTree>
    <p:extLst>
      <p:ext uri="{BB962C8B-B14F-4D97-AF65-F5344CB8AC3E}">
        <p14:creationId xmlns:p14="http://schemas.microsoft.com/office/powerpoint/2010/main" val="226304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C342174-6E3E-458D-A0D1-FF984C38E773}" type="datetimeFigureOut">
              <a:rPr lang="ru-RU"/>
              <a:pPr>
                <a:defRPr/>
              </a:pPr>
              <a:t>14.11.2023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4E29DA-A366-429F-BF2D-91C095B1579F}" type="slidenum">
              <a:rPr lang="ru-RU" altLang="ru-RU"/>
              <a:pPr>
                <a:defRPr/>
              </a:pPr>
              <a:t>‹#›</a:t>
            </a:fld>
            <a:endParaRPr lang="ru-RU" altLang="ru-RU"/>
          </a:p>
        </p:txBody>
      </p:sp>
    </p:spTree>
    <p:extLst>
      <p:ext uri="{BB962C8B-B14F-4D97-AF65-F5344CB8AC3E}">
        <p14:creationId xmlns:p14="http://schemas.microsoft.com/office/powerpoint/2010/main" val="327778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9649FEE-9B33-49B4-947F-742F79CFDA40}" type="datetimeFigureOut">
              <a:rPr lang="ru-RU"/>
              <a:pPr>
                <a:defRPr/>
              </a:pPr>
              <a:t>14.11.2023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0F388B-E599-47D7-97EA-042B34B3878C}" type="slidenum">
              <a:rPr lang="ru-RU" altLang="ru-RU"/>
              <a:pPr>
                <a:defRPr/>
              </a:pPr>
              <a:t>‹#›</a:t>
            </a:fld>
            <a:endParaRPr lang="ru-RU" altLang="ru-RU"/>
          </a:p>
        </p:txBody>
      </p:sp>
    </p:spTree>
    <p:extLst>
      <p:ext uri="{BB962C8B-B14F-4D97-AF65-F5344CB8AC3E}">
        <p14:creationId xmlns:p14="http://schemas.microsoft.com/office/powerpoint/2010/main" val="207505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9C2B2A20-87C3-4BFC-A555-554DEDCCE2AA}" type="datetimeFigureOut">
              <a:rPr lang="ru-RU"/>
              <a:pPr>
                <a:defRPr/>
              </a:pPr>
              <a:t>14.11.2023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3321D1-FC65-4B3C-831B-529134313D8E}" type="slidenum">
              <a:rPr lang="ru-RU" altLang="ru-RU"/>
              <a:pPr>
                <a:defRPr/>
              </a:pPr>
              <a:t>‹#›</a:t>
            </a:fld>
            <a:endParaRPr lang="ru-RU" altLang="ru-RU"/>
          </a:p>
        </p:txBody>
      </p:sp>
    </p:spTree>
    <p:extLst>
      <p:ext uri="{BB962C8B-B14F-4D97-AF65-F5344CB8AC3E}">
        <p14:creationId xmlns:p14="http://schemas.microsoft.com/office/powerpoint/2010/main" val="301266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6A6FC20-4AEA-4295-95BC-826E87D33B26}" type="datetimeFigureOut">
              <a:rPr lang="ru-RU"/>
              <a:pPr>
                <a:defRPr/>
              </a:pPr>
              <a:t>14.11.2023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0BD3260-3F2B-41B1-AC78-FE5B5F6485B6}" type="slidenum">
              <a:rPr lang="ru-RU" altLang="ru-RU"/>
              <a:pPr>
                <a:defRPr/>
              </a:pPr>
              <a:t>‹#›</a:t>
            </a:fld>
            <a:endParaRPr lang="ru-RU" altLang="ru-RU"/>
          </a:p>
        </p:txBody>
      </p:sp>
    </p:spTree>
    <p:extLst>
      <p:ext uri="{BB962C8B-B14F-4D97-AF65-F5344CB8AC3E}">
        <p14:creationId xmlns:p14="http://schemas.microsoft.com/office/powerpoint/2010/main" val="335109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431AD58-D7FB-4DF0-9E4E-4E66ED634760}" type="datetimeFigureOut">
              <a:rPr lang="ru-RU"/>
              <a:pPr>
                <a:defRPr/>
              </a:pPr>
              <a:t>14.11.2023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E858CF-0421-48F5-968E-95C7E83E8A48}" type="slidenum">
              <a:rPr lang="ru-RU" altLang="ru-RU"/>
              <a:pPr>
                <a:defRPr/>
              </a:pPr>
              <a:t>‹#›</a:t>
            </a:fld>
            <a:endParaRPr lang="ru-RU" altLang="ru-RU"/>
          </a:p>
        </p:txBody>
      </p:sp>
    </p:spTree>
    <p:extLst>
      <p:ext uri="{BB962C8B-B14F-4D97-AF65-F5344CB8AC3E}">
        <p14:creationId xmlns:p14="http://schemas.microsoft.com/office/powerpoint/2010/main" val="428866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2E22E30-F545-4A4A-984C-C001AB6C49E3}" type="datetimeFigureOut">
              <a:rPr lang="ru-RU"/>
              <a:pPr>
                <a:defRPr/>
              </a:pPr>
              <a:t>14.11.2023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CDD584D-32AA-486F-809E-0750A6AD5106}" type="slidenum">
              <a:rPr lang="ru-RU" altLang="ru-RU"/>
              <a:pPr>
                <a:defRPr/>
              </a:pPr>
              <a:t>‹#›</a:t>
            </a:fld>
            <a:endParaRPr lang="ru-RU" altLang="ru-RU"/>
          </a:p>
        </p:txBody>
      </p:sp>
    </p:spTree>
    <p:extLst>
      <p:ext uri="{BB962C8B-B14F-4D97-AF65-F5344CB8AC3E}">
        <p14:creationId xmlns:p14="http://schemas.microsoft.com/office/powerpoint/2010/main" val="9073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E6B2D10C-D1C8-4EDD-97C9-22283929B7A1}" type="datetimeFigureOut">
              <a:rPr lang="ru-RU"/>
              <a:pPr>
                <a:defRPr/>
              </a:pPr>
              <a:t>14.11.2023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213687-683C-4CE9-BD69-C5C80D22F122}" type="slidenum">
              <a:rPr lang="ru-RU" altLang="ru-RU"/>
              <a:pPr>
                <a:defRPr/>
              </a:pPr>
              <a:t>‹#›</a:t>
            </a:fld>
            <a:endParaRPr lang="ru-RU" altLang="ru-RU"/>
          </a:p>
        </p:txBody>
      </p:sp>
    </p:spTree>
    <p:extLst>
      <p:ext uri="{BB962C8B-B14F-4D97-AF65-F5344CB8AC3E}">
        <p14:creationId xmlns:p14="http://schemas.microsoft.com/office/powerpoint/2010/main" val="288973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3375D59-BB2D-4024-B6C0-4B1A8D3E0739}" type="datetimeFigureOut">
              <a:rPr lang="ru-RU"/>
              <a:pPr>
                <a:defRPr/>
              </a:pPr>
              <a:t>14.11.2023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B9EEA1-6950-4BDB-AE7D-BDD432A5C965}" type="slidenum">
              <a:rPr lang="ru-RU" altLang="ru-RU"/>
              <a:pPr>
                <a:defRPr/>
              </a:pPr>
              <a:t>‹#›</a:t>
            </a:fld>
            <a:endParaRPr lang="ru-RU" altLang="ru-RU"/>
          </a:p>
        </p:txBody>
      </p:sp>
    </p:spTree>
    <p:extLst>
      <p:ext uri="{BB962C8B-B14F-4D97-AF65-F5344CB8AC3E}">
        <p14:creationId xmlns:p14="http://schemas.microsoft.com/office/powerpoint/2010/main" val="199245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6FA2415-8BC4-4B9D-A24E-98D609540DF9}" type="datetimeFigureOut">
              <a:rPr lang="ru-RU"/>
              <a:pPr>
                <a:defRPr/>
              </a:pPr>
              <a:t>14.11.2023</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5701210C-34D6-49C6-A0D1-4FCA113D4DE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479376" y="1772816"/>
            <a:ext cx="8208285" cy="2123658"/>
          </a:xfrm>
          <a:prstGeom prst="rect">
            <a:avLst/>
          </a:prstGeom>
          <a:noFill/>
        </p:spPr>
        <p:txBody>
          <a:bodyPr wrap="square">
            <a:spAutoFit/>
          </a:bodyPr>
          <a:lstStyle/>
          <a:p>
            <a:pPr fontAlgn="auto">
              <a:spcBef>
                <a:spcPts val="0"/>
              </a:spcBef>
              <a:spcAft>
                <a:spcPts val="0"/>
              </a:spcAft>
              <a:defRPr/>
            </a:pPr>
            <a:r>
              <a:rPr lang="ru-RU" sz="4400" spc="-64" dirty="0" smtClean="0">
                <a:solidFill>
                  <a:schemeClr val="bg1"/>
                </a:solidFill>
                <a:effectLst>
                  <a:outerShdw blurRad="38100" dist="38100" dir="2700000" algn="tl">
                    <a:srgbClr val="000000">
                      <a:alpha val="43137"/>
                    </a:srgbClr>
                  </a:outerShdw>
                </a:effectLst>
                <a:latin typeface="Impact" panose="020B0806030902050204" pitchFamily="34" charset="0"/>
              </a:rPr>
              <a:t>ОТВЕТСТВЕННОСТЬ ЗА ЭКСТРЕМИСТСКУЮ ДЕЯТЕЛЬНОСТЬ </a:t>
            </a:r>
          </a:p>
          <a:p>
            <a:pPr fontAlgn="auto">
              <a:spcBef>
                <a:spcPts val="0"/>
              </a:spcBef>
              <a:spcAft>
                <a:spcPts val="0"/>
              </a:spcAft>
              <a:defRPr/>
            </a:pPr>
            <a:r>
              <a:rPr lang="ru-RU" sz="4400" spc="-64" dirty="0" smtClean="0">
                <a:solidFill>
                  <a:schemeClr val="bg1"/>
                </a:solidFill>
                <a:effectLst>
                  <a:outerShdw blurRad="38100" dist="38100" dir="2700000" algn="tl">
                    <a:srgbClr val="000000">
                      <a:alpha val="43137"/>
                    </a:srgbClr>
                  </a:outerShdw>
                </a:effectLst>
                <a:latin typeface="Impact" panose="020B0806030902050204" pitchFamily="34" charset="0"/>
              </a:rPr>
              <a:t>ПО ЗАКОНОДАТЕЛЬСТВУ БЕЛАРУСИ</a:t>
            </a:r>
            <a:endParaRPr lang="ru-RU" sz="4400" spc="-64"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4" name="Прямоугольник 3"/>
          <p:cNvSpPr/>
          <p:nvPr/>
        </p:nvSpPr>
        <p:spPr>
          <a:xfrm>
            <a:off x="1703512" y="4869160"/>
            <a:ext cx="9149171" cy="707886"/>
          </a:xfrm>
          <a:prstGeom prst="rect">
            <a:avLst/>
          </a:prstGeom>
        </p:spPr>
        <p:txBody>
          <a:bodyPr wrap="square" anchor="ctr">
            <a:spAutoFit/>
          </a:bodyPr>
          <a:lstStyle/>
          <a:p>
            <a:r>
              <a:rPr lang="ru-RU" sz="2600" dirty="0" smtClean="0">
                <a:solidFill>
                  <a:prstClr val="black"/>
                </a:solidFill>
                <a:latin typeface="Impact" pitchFamily="34" charset="0"/>
                <a:cs typeface="+mn-cs"/>
              </a:rPr>
              <a:t>Школа правового просвещения «ЗНАТЬ, ЧТОБЫ НЕ ОСТУПИТЬСЯ»</a:t>
            </a:r>
          </a:p>
          <a:p>
            <a:endParaRPr lang="ru-RU" sz="1400" dirty="0">
              <a:solidFill>
                <a:prstClr val="black"/>
              </a:solidFill>
              <a:latin typeface="Impact" pitchFamily="34" charset="0"/>
              <a:cs typeface="+mn-cs"/>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 y="4725144"/>
            <a:ext cx="1091471" cy="686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11030" y="1124744"/>
            <a:ext cx="11875059" cy="2110640"/>
          </a:xfrm>
          <a:prstGeom prst="roundRect">
            <a:avLst/>
          </a:prstGeom>
          <a:gradFill flip="none" rotWithShape="1">
            <a:gsLst>
              <a:gs pos="0">
                <a:schemeClr val="bg1">
                  <a:lumMod val="95000"/>
                </a:schemeClr>
              </a:gs>
              <a:gs pos="0">
                <a:srgbClr val="44546A">
                  <a:lumMod val="20000"/>
                  <a:lumOff val="80000"/>
                </a:srgbClr>
              </a:gs>
              <a:gs pos="100000">
                <a:schemeClr val="bg1"/>
              </a:gs>
            </a:gsLst>
            <a:lin ang="0" scaled="1"/>
            <a:tileRect/>
          </a:gradFill>
          <a:ln w="12700" cap="flat" cmpd="sng" algn="ctr">
            <a:solidFill>
              <a:sysClr val="window" lastClr="FFFFFF"/>
            </a:solidFill>
            <a:prstDash val="solid"/>
            <a:miter lim="800000"/>
          </a:ln>
          <a:effectLst>
            <a:outerShdw blurRad="50800" dist="38100" dir="10800000" algn="r" rotWithShape="0">
              <a:prstClr val="black">
                <a:alpha val="40000"/>
              </a:prst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71463" defTabSz="425745">
              <a:defRPr/>
            </a:pPr>
            <a:r>
              <a:rPr lang="be-BY" sz="2000" dirty="0" smtClean="0">
                <a:solidFill>
                  <a:prstClr val="black"/>
                </a:solidFill>
                <a:latin typeface="Impact" panose="020B0806030902050204" pitchFamily="34" charset="0"/>
              </a:rPr>
              <a:t>ЭКСТРЕМИСТСКАЯ </a:t>
            </a:r>
            <a:br>
              <a:rPr lang="be-BY" sz="2000" dirty="0" smtClean="0">
                <a:solidFill>
                  <a:prstClr val="black"/>
                </a:solidFill>
                <a:latin typeface="Impact" panose="020B0806030902050204" pitchFamily="34" charset="0"/>
              </a:rPr>
            </a:br>
            <a:r>
              <a:rPr lang="be-BY" sz="2000" dirty="0" smtClean="0">
                <a:solidFill>
                  <a:prstClr val="black"/>
                </a:solidFill>
                <a:latin typeface="Impact" panose="020B0806030902050204" pitchFamily="34" charset="0"/>
              </a:rPr>
              <a:t>СИМВОЛИКА И</a:t>
            </a:r>
            <a:br>
              <a:rPr lang="be-BY" sz="2000" dirty="0" smtClean="0">
                <a:solidFill>
                  <a:prstClr val="black"/>
                </a:solidFill>
                <a:latin typeface="Impact" panose="020B0806030902050204" pitchFamily="34" charset="0"/>
              </a:rPr>
            </a:br>
            <a:r>
              <a:rPr lang="be-BY" sz="2000" dirty="0" smtClean="0">
                <a:solidFill>
                  <a:prstClr val="black"/>
                </a:solidFill>
                <a:latin typeface="Impact" panose="020B0806030902050204" pitchFamily="34" charset="0"/>
              </a:rPr>
              <a:t>АТРИБУТИКА</a:t>
            </a:r>
          </a:p>
        </p:txBody>
      </p:sp>
      <p:sp>
        <p:nvSpPr>
          <p:cNvPr id="3" name="Стрелка вправо 2"/>
          <p:cNvSpPr/>
          <p:nvPr/>
        </p:nvSpPr>
        <p:spPr>
          <a:xfrm>
            <a:off x="2628570" y="1768923"/>
            <a:ext cx="631289" cy="796601"/>
          </a:xfrm>
          <a:prstGeom prst="rightArrow">
            <a:avLst>
              <a:gd name="adj1" fmla="val 65119"/>
              <a:gd name="adj2" fmla="val 75196"/>
            </a:avLst>
          </a:prstGeom>
          <a:gradFill flip="none" rotWithShape="1">
            <a:gsLst>
              <a:gs pos="0">
                <a:schemeClr val="bg1">
                  <a:alpha val="0"/>
                </a:schemeClr>
              </a:gs>
              <a:gs pos="68300">
                <a:srgbClr val="C2C2C2"/>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Стрелка вниз 27"/>
          <p:cNvSpPr/>
          <p:nvPr/>
        </p:nvSpPr>
        <p:spPr>
          <a:xfrm>
            <a:off x="0" y="947146"/>
            <a:ext cx="1561096" cy="517012"/>
          </a:xfrm>
          <a:prstGeom prst="downArrow">
            <a:avLst>
              <a:gd name="adj1" fmla="val 100000"/>
              <a:gd name="adj2" fmla="val 30929"/>
            </a:avLst>
          </a:prstGeom>
          <a:gradFill flip="none" rotWithShape="1">
            <a:gsLst>
              <a:gs pos="0">
                <a:schemeClr val="bg1">
                  <a:alpha val="0"/>
                </a:schemeClr>
              </a:gs>
              <a:gs pos="66000">
                <a:schemeClr val="accent1">
                  <a:lumMod val="45000"/>
                  <a:lumOff val="55000"/>
                  <a:alpha val="50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Прямоугольник 17"/>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ЗАКОН О ПРОТИВОДЕЙСТВИИ ЭКСТРЕМИЗМУ</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5" name="TextBox 4"/>
          <p:cNvSpPr txBox="1"/>
          <p:nvPr/>
        </p:nvSpPr>
        <p:spPr>
          <a:xfrm>
            <a:off x="3259859" y="1136173"/>
            <a:ext cx="8803495" cy="2062103"/>
          </a:xfrm>
          <a:prstGeom prst="rect">
            <a:avLst/>
          </a:prstGeom>
          <a:noFill/>
        </p:spPr>
        <p:txBody>
          <a:bodyPr wrap="square" rtlCol="0">
            <a:spAutoFit/>
          </a:bodyPr>
          <a:lstStyle/>
          <a:p>
            <a:r>
              <a:rPr lang="ru-RU" sz="1600" dirty="0"/>
              <a:t>использующиеся в целях осуществления экстремистской деятельности или ее пропаганды, в </a:t>
            </a:r>
            <a:r>
              <a:rPr lang="ru-RU" sz="1600" dirty="0" smtClean="0"/>
              <a:t>т. ч. </a:t>
            </a:r>
            <a:r>
              <a:rPr lang="ru-RU" sz="1600" dirty="0"/>
              <a:t>путем публичной демонстрации, и при призывах к </a:t>
            </a:r>
            <a:r>
              <a:rPr lang="ru-RU" sz="1600" dirty="0" smtClean="0"/>
              <a:t>экстремистской деятельности </a:t>
            </a:r>
            <a:r>
              <a:rPr lang="ru-RU" sz="1600" b="1" dirty="0"/>
              <a:t>флаги, гимны и иные музыкальные произведения, атрибуты униформы, свастики, эмблемы, символы, граффити, логотипы, вымпелы, значки и другие отличительные знаки или их копии, иные подобные </a:t>
            </a:r>
            <a:r>
              <a:rPr lang="ru-RU" sz="1600" b="1" dirty="0" smtClean="0"/>
              <a:t>объекты, </a:t>
            </a:r>
            <a:r>
              <a:rPr lang="ru-RU" sz="1600" b="1" dirty="0"/>
              <a:t>в том числе нацистская символика и атрибутика, а равно любые изображения лиц, в отношении которых имеется вступивший в законную силу приговор суда в связи с совершением </a:t>
            </a:r>
            <a:r>
              <a:rPr lang="ru-RU" sz="1600" b="1" dirty="0" smtClean="0"/>
              <a:t>экстремистской деятельности.</a:t>
            </a:r>
            <a:endParaRPr lang="ru-RU" sz="1600" dirty="0">
              <a:solidFill>
                <a:srgbClr val="C00000"/>
              </a:solidFill>
            </a:endParaRPr>
          </a:p>
        </p:txBody>
      </p:sp>
      <p:pic>
        <p:nvPicPr>
          <p:cNvPr id="6" name="Рисунок 5"/>
          <p:cNvPicPr>
            <a:picLocks noChangeAspect="1"/>
          </p:cNvPicPr>
          <p:nvPr/>
        </p:nvPicPr>
        <p:blipFill rotWithShape="1">
          <a:blip r:embed="rId3"/>
          <a:srcRect t="5577" b="33085"/>
          <a:stretch/>
        </p:blipFill>
        <p:spPr>
          <a:xfrm>
            <a:off x="4976269" y="3676732"/>
            <a:ext cx="6890470" cy="2376265"/>
          </a:xfrm>
          <a:prstGeom prst="rect">
            <a:avLst/>
          </a:prstGeom>
        </p:spPr>
      </p:pic>
      <p:sp>
        <p:nvSpPr>
          <p:cNvPr id="7" name="Прямоугольник 6"/>
          <p:cNvSpPr/>
          <p:nvPr/>
        </p:nvSpPr>
        <p:spPr>
          <a:xfrm>
            <a:off x="4891307" y="3246813"/>
            <a:ext cx="8088560" cy="369332"/>
          </a:xfrm>
          <a:prstGeom prst="rect">
            <a:avLst/>
          </a:prstGeom>
        </p:spPr>
        <p:txBody>
          <a:bodyPr wrap="square">
            <a:spAutoFit/>
          </a:bodyPr>
          <a:lstStyle/>
          <a:p>
            <a:r>
              <a:rPr lang="en-US"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rPr>
              <a:t>http://mininform.gov.by/documents/respublikanskiy-spisok-ekstremistskikh-materialov/</a:t>
            </a:r>
            <a:endParaRPr lang="ru-RU"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8" name="Прямоугольник 7"/>
          <p:cNvSpPr/>
          <p:nvPr/>
        </p:nvSpPr>
        <p:spPr>
          <a:xfrm>
            <a:off x="407368" y="3676732"/>
            <a:ext cx="3585727" cy="1754326"/>
          </a:xfrm>
          <a:prstGeom prst="rect">
            <a:avLst/>
          </a:prstGeom>
        </p:spPr>
        <p:txBody>
          <a:bodyPr wrap="square">
            <a:spAutoFit/>
          </a:bodyPr>
          <a:lstStyle/>
          <a:p>
            <a:r>
              <a:rPr lang="ru-RU" dirty="0">
                <a:latin typeface="Impact" panose="020B0806030902050204" pitchFamily="34" charset="0"/>
              </a:rPr>
              <a:t>Перечень экстремистских </a:t>
            </a:r>
            <a:r>
              <a:rPr lang="ru-RU" dirty="0" smtClean="0">
                <a:latin typeface="Impact" panose="020B0806030902050204" pitchFamily="34" charset="0"/>
              </a:rPr>
              <a:t>материалов, включая символику и атрибутику, опубликован </a:t>
            </a:r>
            <a:r>
              <a:rPr lang="ru-RU" dirty="0">
                <a:latin typeface="Impact" panose="020B0806030902050204" pitchFamily="34" charset="0"/>
              </a:rPr>
              <a:t>на официальном сайте Министерства информации Республики Беларусь </a:t>
            </a:r>
          </a:p>
        </p:txBody>
      </p:sp>
      <p:pic>
        <p:nvPicPr>
          <p:cNvPr id="10" name="Рисунок 9"/>
          <p:cNvPicPr>
            <a:picLocks noChangeAspect="1"/>
          </p:cNvPicPr>
          <p:nvPr/>
        </p:nvPicPr>
        <p:blipFill>
          <a:blip r:embed="rId4">
            <a:extLst>
              <a:ext uri="{BEBA8EAE-BF5A-486C-A8C5-ECC9F3942E4B}">
                <a14:imgProps xmlns:a14="http://schemas.microsoft.com/office/drawing/2010/main">
                  <a14:imgLayer r:embed="rId5">
                    <a14:imgEffect>
                      <a14:backgroundRemoval t="0" b="93929" l="1154" r="100000"/>
                    </a14:imgEffect>
                  </a14:imgLayer>
                </a14:imgProps>
              </a:ext>
            </a:extLst>
          </a:blip>
          <a:stretch>
            <a:fillRect/>
          </a:stretch>
        </p:blipFill>
        <p:spPr>
          <a:xfrm>
            <a:off x="3739959" y="2776523"/>
            <a:ext cx="1559297" cy="1679243"/>
          </a:xfrm>
          <a:prstGeom prst="rect">
            <a:avLst/>
          </a:prstGeom>
        </p:spPr>
      </p:pic>
      <p:sp>
        <p:nvSpPr>
          <p:cNvPr id="24" name="Стрелка вправо 23"/>
          <p:cNvSpPr/>
          <p:nvPr/>
        </p:nvSpPr>
        <p:spPr>
          <a:xfrm>
            <a:off x="3619345" y="4155594"/>
            <a:ext cx="1116874" cy="796601"/>
          </a:xfrm>
          <a:prstGeom prst="rightArrow">
            <a:avLst>
              <a:gd name="adj1" fmla="val 65119"/>
              <a:gd name="adj2" fmla="val 75196"/>
            </a:avLst>
          </a:prstGeom>
          <a:gradFill flip="none" rotWithShape="1">
            <a:gsLst>
              <a:gs pos="0">
                <a:schemeClr val="bg1">
                  <a:alpha val="0"/>
                </a:schemeClr>
              </a:gs>
              <a:gs pos="68300">
                <a:srgbClr val="C2C2C2"/>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757864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16631" y="1092323"/>
            <a:ext cx="5158311" cy="1293482"/>
          </a:xfrm>
          <a:prstGeom prst="rect">
            <a:avLst/>
          </a:prstGeom>
          <a:gradFill flip="none" rotWithShape="1">
            <a:gsLst>
              <a:gs pos="0">
                <a:schemeClr val="bg1">
                  <a:lumMod val="50000"/>
                  <a:alpha val="64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ru-RU"/>
          </a:p>
        </p:txBody>
      </p:sp>
      <p:sp>
        <p:nvSpPr>
          <p:cNvPr id="2" name="Заголовок 1"/>
          <p:cNvSpPr>
            <a:spLocks noGrp="1"/>
          </p:cNvSpPr>
          <p:nvPr>
            <p:ph type="title"/>
          </p:nvPr>
        </p:nvSpPr>
        <p:spPr>
          <a:xfrm>
            <a:off x="216631" y="188640"/>
            <a:ext cx="9744405" cy="648072"/>
          </a:xfrm>
        </p:spPr>
        <p:txBody>
          <a:bodyPr>
            <a:noAutofit/>
          </a:bodyPr>
          <a:lstStyle/>
          <a:p>
            <a:pPr algn="r"/>
            <a:r>
              <a:rPr lang="ru-RU" sz="2800" dirty="0" smtClean="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rPr>
              <a:t> </a:t>
            </a:r>
            <a:endParaRPr lang="ru-RU" sz="2800" dirty="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endParaRPr>
          </a:p>
        </p:txBody>
      </p:sp>
      <p:sp>
        <p:nvSpPr>
          <p:cNvPr id="9" name="Прямоугольник 8"/>
          <p:cNvSpPr/>
          <p:nvPr/>
        </p:nvSpPr>
        <p:spPr>
          <a:xfrm rot="16200000">
            <a:off x="3991400" y="1963095"/>
            <a:ext cx="457777" cy="8440575"/>
          </a:xfrm>
          <a:prstGeom prst="rect">
            <a:avLst/>
          </a:prstGeom>
          <a:gradFill flip="none" rotWithShape="1">
            <a:gsLst>
              <a:gs pos="0">
                <a:schemeClr val="bg1">
                  <a:alpha val="0"/>
                </a:schemeClr>
              </a:gs>
              <a:gs pos="37000">
                <a:schemeClr val="bg1">
                  <a:alpha val="62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 name="Прямоугольник 5"/>
          <p:cNvSpPr/>
          <p:nvPr/>
        </p:nvSpPr>
        <p:spPr>
          <a:xfrm>
            <a:off x="623392" y="6269605"/>
            <a:ext cx="6096000" cy="369332"/>
          </a:xfrm>
          <a:prstGeom prst="rect">
            <a:avLst/>
          </a:prstGeom>
        </p:spPr>
        <p:txBody>
          <a:bodyPr>
            <a:spAutoFit/>
          </a:bodyPr>
          <a:lstStyle/>
          <a:p>
            <a:endParaRPr lang="ru-RU" dirty="0"/>
          </a:p>
        </p:txBody>
      </p:sp>
      <p:sp>
        <p:nvSpPr>
          <p:cNvPr id="4" name="TextBox 3"/>
          <p:cNvSpPr txBox="1"/>
          <p:nvPr/>
        </p:nvSpPr>
        <p:spPr>
          <a:xfrm>
            <a:off x="531749" y="1058844"/>
            <a:ext cx="4934474" cy="1323439"/>
          </a:xfrm>
          <a:prstGeom prst="rect">
            <a:avLst/>
          </a:prstGeom>
          <a:noFill/>
        </p:spPr>
        <p:txBody>
          <a:bodyPr wrap="square" rtlCol="0">
            <a:spAutoFit/>
          </a:bodyPr>
          <a:lstStyle/>
          <a:p>
            <a:r>
              <a:rPr lang="ru-RU" sz="2000" dirty="0">
                <a:latin typeface="Impact" panose="020B0806030902050204" pitchFamily="34" charset="0"/>
              </a:rPr>
              <a:t>За осуществление экстремистской деятельности граждане несут ответственность в соответствии с законодательными актами.</a:t>
            </a:r>
          </a:p>
        </p:txBody>
      </p:sp>
      <p:cxnSp>
        <p:nvCxnSpPr>
          <p:cNvPr id="13" name="Прямая соединительная линия 12"/>
          <p:cNvCxnSpPr/>
          <p:nvPr/>
        </p:nvCxnSpPr>
        <p:spPr>
          <a:xfrm>
            <a:off x="5507911" y="1070814"/>
            <a:ext cx="0" cy="5112568"/>
          </a:xfrm>
          <a:prstGeom prst="line">
            <a:avLst/>
          </a:prstGeom>
          <a:ln w="66675" cmpd="tri">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9" name="Прямоугольник 18"/>
          <p:cNvSpPr/>
          <p:nvPr/>
        </p:nvSpPr>
        <p:spPr>
          <a:xfrm>
            <a:off x="5781341" y="1043455"/>
            <a:ext cx="6215759" cy="3539430"/>
          </a:xfrm>
          <a:prstGeom prst="rect">
            <a:avLst/>
          </a:prstGeom>
        </p:spPr>
        <p:txBody>
          <a:bodyPr wrap="square">
            <a:spAutoFit/>
          </a:bodyPr>
          <a:lstStyle/>
          <a:p>
            <a:pPr>
              <a:spcAft>
                <a:spcPts val="0"/>
              </a:spcAft>
            </a:pPr>
            <a:r>
              <a:rPr lang="ru-RU" sz="2800" dirty="0" smtClean="0">
                <a:latin typeface="Arial Narrow" panose="020B0606020202030204" pitchFamily="34" charset="0"/>
                <a:ea typeface="Calibri" panose="020F0502020204030204" pitchFamily="34" charset="0"/>
                <a:cs typeface="Times New Roman" panose="02020603050405020304" pitchFamily="18" charset="0"/>
              </a:rPr>
              <a:t>Статья </a:t>
            </a:r>
            <a:r>
              <a:rPr lang="ru-RU" sz="2800" dirty="0">
                <a:latin typeface="Arial Narrow" panose="020B0606020202030204" pitchFamily="34" charset="0"/>
                <a:ea typeface="Calibri" panose="020F0502020204030204" pitchFamily="34" charset="0"/>
                <a:cs typeface="Times New Roman" panose="02020603050405020304" pitchFamily="18" charset="0"/>
              </a:rPr>
              <a:t>19.11 Распространение, изготовление, хранение, перевозка информационной продукции, содержащей призывы к экстремистской деятельности или пропагандирующей такую деятельность.</a:t>
            </a:r>
            <a:endParaRPr lang="ru-RU" sz="2800" dirty="0" smtClean="0">
              <a:latin typeface="Arial Narrow" panose="020B0606020202030204" pitchFamily="34" charset="0"/>
              <a:ea typeface="Calibri" panose="020F0502020204030204" pitchFamily="34" charset="0"/>
              <a:cs typeface="Times New Roman" panose="02020603050405020304" pitchFamily="18" charset="0"/>
            </a:endParaRPr>
          </a:p>
          <a:p>
            <a:pPr>
              <a:spcAft>
                <a:spcPts val="0"/>
              </a:spcAft>
            </a:pPr>
            <a:r>
              <a:rPr lang="ru-RU" sz="2800" dirty="0" smtClean="0">
                <a:latin typeface="Arial Narrow" panose="020B0606020202030204" pitchFamily="34" charset="0"/>
                <a:ea typeface="Calibri" panose="020F0502020204030204" pitchFamily="34" charset="0"/>
                <a:cs typeface="Times New Roman" panose="02020603050405020304" pitchFamily="18" charset="0"/>
              </a:rPr>
              <a:t>Статья </a:t>
            </a:r>
            <a:r>
              <a:rPr lang="ru-RU" sz="2800" dirty="0">
                <a:latin typeface="Arial Narrow" panose="020B0606020202030204" pitchFamily="34" charset="0"/>
                <a:ea typeface="Calibri" panose="020F0502020204030204" pitchFamily="34" charset="0"/>
                <a:cs typeface="Times New Roman" panose="02020603050405020304" pitchFamily="18" charset="0"/>
              </a:rPr>
              <a:t>24.15. Нарушение законодательства об иностранной безвозмездной </a:t>
            </a:r>
            <a:r>
              <a:rPr lang="ru-RU" sz="2800" dirty="0" smtClean="0">
                <a:latin typeface="Arial Narrow" panose="020B0606020202030204" pitchFamily="34" charset="0"/>
                <a:ea typeface="Calibri" panose="020F0502020204030204" pitchFamily="34" charset="0"/>
                <a:cs typeface="Times New Roman" panose="02020603050405020304" pitchFamily="18" charset="0"/>
              </a:rPr>
              <a:t>помощи.</a:t>
            </a:r>
            <a:endParaRPr lang="ru-RU" sz="28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23" name="Прямоугольник 22"/>
          <p:cNvSpPr/>
          <p:nvPr/>
        </p:nvSpPr>
        <p:spPr>
          <a:xfrm>
            <a:off x="504891" y="214768"/>
            <a:ext cx="5400577"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ОТВЕТСТВЕННОСТЬ</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26" name="Овал 25"/>
          <p:cNvSpPr/>
          <p:nvPr/>
        </p:nvSpPr>
        <p:spPr>
          <a:xfrm>
            <a:off x="775570" y="2604415"/>
            <a:ext cx="3420532" cy="27581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ru-RU" sz="3200" b="1" dirty="0">
              <a:solidFill>
                <a:schemeClr val="tx2">
                  <a:lumMod val="75000"/>
                </a:schemeClr>
              </a:solidFill>
            </a:endParaRPr>
          </a:p>
        </p:txBody>
      </p:sp>
      <p:pic>
        <p:nvPicPr>
          <p:cNvPr id="3" name="Рисунок 2"/>
          <p:cNvPicPr>
            <a:picLocks noChangeAspect="1"/>
          </p:cNvPicPr>
          <p:nvPr/>
        </p:nvPicPr>
        <p:blipFill>
          <a:blip r:embed="rId4">
            <a:extLst>
              <a:ext uri="{BEBA8EAE-BF5A-486C-A8C5-ECC9F3942E4B}">
                <a14:imgProps xmlns:a14="http://schemas.microsoft.com/office/drawing/2010/main">
                  <a14:imgLayer r:embed="rId5">
                    <a14:imgEffect>
                      <a14:backgroundRemoval t="1200" b="97600" l="4200" r="100000"/>
                    </a14:imgEffect>
                  </a14:imgLayer>
                </a14:imgProps>
              </a:ext>
            </a:extLst>
          </a:blip>
          <a:stretch>
            <a:fillRect/>
          </a:stretch>
        </p:blipFill>
        <p:spPr>
          <a:xfrm>
            <a:off x="2368924" y="3172326"/>
            <a:ext cx="3097279" cy="3097279"/>
          </a:xfrm>
          <a:prstGeom prst="rect">
            <a:avLst/>
          </a:prstGeom>
        </p:spPr>
      </p:pic>
    </p:spTree>
    <p:extLst>
      <p:ext uri="{BB962C8B-B14F-4D97-AF65-F5344CB8AC3E}">
        <p14:creationId xmlns:p14="http://schemas.microsoft.com/office/powerpoint/2010/main" val="2852193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146487"/>
            <a:ext cx="9744405" cy="648072"/>
          </a:xfrm>
        </p:spPr>
        <p:txBody>
          <a:bodyPr>
            <a:noAutofit/>
          </a:bodyPr>
          <a:lstStyle/>
          <a:p>
            <a:pPr algn="r"/>
            <a:r>
              <a:rPr lang="ru-RU" sz="2800" dirty="0" smtClean="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rPr>
              <a:t> </a:t>
            </a:r>
            <a:endParaRPr lang="ru-RU" sz="2800" dirty="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endParaRPr>
          </a:p>
        </p:txBody>
      </p:sp>
      <p:sp>
        <p:nvSpPr>
          <p:cNvPr id="9" name="Прямоугольник 8"/>
          <p:cNvSpPr/>
          <p:nvPr/>
        </p:nvSpPr>
        <p:spPr>
          <a:xfrm rot="16200000">
            <a:off x="3991400" y="1963095"/>
            <a:ext cx="457777" cy="8440575"/>
          </a:xfrm>
          <a:prstGeom prst="rect">
            <a:avLst/>
          </a:prstGeom>
          <a:gradFill flip="none" rotWithShape="1">
            <a:gsLst>
              <a:gs pos="0">
                <a:schemeClr val="bg1">
                  <a:alpha val="0"/>
                </a:schemeClr>
              </a:gs>
              <a:gs pos="37000">
                <a:schemeClr val="bg1">
                  <a:alpha val="62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 name="Прямоугольник 5"/>
          <p:cNvSpPr/>
          <p:nvPr/>
        </p:nvSpPr>
        <p:spPr>
          <a:xfrm>
            <a:off x="623392" y="6269605"/>
            <a:ext cx="6096000" cy="369332"/>
          </a:xfrm>
          <a:prstGeom prst="rect">
            <a:avLst/>
          </a:prstGeom>
        </p:spPr>
        <p:txBody>
          <a:bodyPr>
            <a:spAutoFit/>
          </a:bodyPr>
          <a:lstStyle/>
          <a:p>
            <a:endParaRPr lang="ru-RU" dirty="0"/>
          </a:p>
        </p:txBody>
      </p:sp>
      <p:sp>
        <p:nvSpPr>
          <p:cNvPr id="23" name="Прямоугольник 22"/>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ОТВЕТСТВЕННОСТЬ</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10" name="Блок-схема: задержка 9"/>
          <p:cNvSpPr/>
          <p:nvPr/>
        </p:nvSpPr>
        <p:spPr>
          <a:xfrm>
            <a:off x="1" y="2204864"/>
            <a:ext cx="3071664" cy="2688301"/>
          </a:xfrm>
          <a:prstGeom prst="flowChartDelay">
            <a:avLst/>
          </a:prstGeom>
          <a:gradFill flip="none" rotWithShape="1">
            <a:gsLst>
              <a:gs pos="0">
                <a:schemeClr val="bg1">
                  <a:lumMod val="85000"/>
                </a:schemeClr>
              </a:gs>
              <a:gs pos="0">
                <a:srgbClr val="44546A">
                  <a:lumMod val="20000"/>
                  <a:lumOff val="80000"/>
                </a:srgbClr>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93" y="2420888"/>
            <a:ext cx="2797547" cy="2232247"/>
          </a:xfrm>
          <a:prstGeom prst="flowChartDelay">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431704" y="2420888"/>
            <a:ext cx="8928991" cy="2062103"/>
          </a:xfrm>
          <a:prstGeom prst="rect">
            <a:avLst/>
          </a:prstGeom>
        </p:spPr>
        <p:txBody>
          <a:bodyPr wrap="square">
            <a:spAutoFit/>
          </a:bodyPr>
          <a:lstStyle/>
          <a:p>
            <a:pPr marL="285750" indent="-285750">
              <a:buFont typeface="Wingdings" panose="05000000000000000000" pitchFamily="2" charset="2"/>
              <a:buChar char="q"/>
            </a:pPr>
            <a:r>
              <a:rPr lang="ru-RU" sz="3200" dirty="0" err="1" smtClean="0">
                <a:latin typeface="Arial Narrow" panose="020B0606020202030204" pitchFamily="34" charset="0"/>
              </a:rPr>
              <a:t>лайк</a:t>
            </a:r>
            <a:r>
              <a:rPr lang="ru-RU" sz="3200" dirty="0" smtClean="0">
                <a:latin typeface="Arial Narrow" panose="020B0606020202030204" pitchFamily="34" charset="0"/>
              </a:rPr>
              <a:t>;</a:t>
            </a:r>
            <a:endParaRPr lang="ru-RU" sz="3200" dirty="0">
              <a:latin typeface="Arial Narrow" panose="020B0606020202030204" pitchFamily="34" charset="0"/>
            </a:endParaRPr>
          </a:p>
          <a:p>
            <a:pPr marL="285750" indent="-285750">
              <a:buFont typeface="Wingdings" panose="05000000000000000000" pitchFamily="2" charset="2"/>
              <a:buChar char="q"/>
            </a:pPr>
            <a:r>
              <a:rPr lang="ru-RU" sz="3200" dirty="0" smtClean="0">
                <a:latin typeface="Arial Narrow" panose="020B0606020202030204" pitchFamily="34" charset="0"/>
              </a:rPr>
              <a:t>комментарий;</a:t>
            </a:r>
            <a:endParaRPr lang="ru-RU" sz="3200" dirty="0">
              <a:latin typeface="Arial Narrow" panose="020B0606020202030204" pitchFamily="34" charset="0"/>
            </a:endParaRPr>
          </a:p>
          <a:p>
            <a:pPr marL="285750" indent="-285750">
              <a:buFont typeface="Wingdings" panose="05000000000000000000" pitchFamily="2" charset="2"/>
              <a:buChar char="q"/>
            </a:pPr>
            <a:r>
              <a:rPr lang="ru-RU" sz="3200" dirty="0" smtClean="0">
                <a:latin typeface="Arial Narrow" panose="020B0606020202030204" pitchFamily="34" charset="0"/>
              </a:rPr>
              <a:t>личное сообщение;</a:t>
            </a:r>
          </a:p>
          <a:p>
            <a:pPr marL="285750" indent="-285750">
              <a:buFont typeface="Wingdings" panose="05000000000000000000" pitchFamily="2" charset="2"/>
              <a:buChar char="q"/>
            </a:pPr>
            <a:r>
              <a:rPr lang="ru-RU" sz="3200" dirty="0" smtClean="0">
                <a:latin typeface="Arial Narrow" panose="020B0606020202030204" pitchFamily="34" charset="0"/>
              </a:rPr>
              <a:t>пересылка.</a:t>
            </a:r>
            <a:endParaRPr lang="ru-RU" sz="3200" dirty="0">
              <a:latin typeface="Arial Narrow" panose="020B0606020202030204" pitchFamily="34" charset="0"/>
            </a:endParaRPr>
          </a:p>
        </p:txBody>
      </p:sp>
      <p:sp>
        <p:nvSpPr>
          <p:cNvPr id="3" name="Прямоугольник 2"/>
          <p:cNvSpPr/>
          <p:nvPr/>
        </p:nvSpPr>
        <p:spPr>
          <a:xfrm>
            <a:off x="235506" y="1174480"/>
            <a:ext cx="11405109" cy="523220"/>
          </a:xfrm>
          <a:prstGeom prst="rect">
            <a:avLst/>
          </a:prstGeom>
        </p:spPr>
        <p:txBody>
          <a:bodyPr wrap="square">
            <a:spAutoFit/>
          </a:bodyPr>
          <a:lstStyle/>
          <a:p>
            <a:r>
              <a:rPr lang="ru-RU" sz="2800" dirty="0">
                <a:solidFill>
                  <a:srgbClr val="C00000"/>
                </a:solidFill>
                <a:latin typeface="Impact" panose="020B0806030902050204" pitchFamily="34" charset="0"/>
              </a:rPr>
              <a:t>СПОСОБЫ </a:t>
            </a:r>
            <a:r>
              <a:rPr lang="ru-RU" sz="2800" dirty="0" smtClean="0">
                <a:solidFill>
                  <a:srgbClr val="C00000"/>
                </a:solidFill>
                <a:latin typeface="Impact" panose="020B0806030902050204" pitchFamily="34" charset="0"/>
              </a:rPr>
              <a:t>РАСПРОСТРАНЕНИЯ ИНФОРМАЦИИ:</a:t>
            </a:r>
            <a:r>
              <a:rPr lang="ru-RU" sz="2800" dirty="0" smtClean="0">
                <a:latin typeface="Impact" panose="020B0806030902050204" pitchFamily="34" charset="0"/>
              </a:rPr>
              <a:t> </a:t>
            </a:r>
            <a:endParaRPr lang="ru-RU" sz="2800" dirty="0">
              <a:latin typeface="Impact" panose="020B0806030902050204" pitchFamily="34" charset="0"/>
            </a:endParaRPr>
          </a:p>
        </p:txBody>
      </p:sp>
    </p:spTree>
    <p:extLst>
      <p:ext uri="{BB962C8B-B14F-4D97-AF65-F5344CB8AC3E}">
        <p14:creationId xmlns:p14="http://schemas.microsoft.com/office/powerpoint/2010/main" val="518545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16631" y="1092323"/>
            <a:ext cx="5158311" cy="1293482"/>
          </a:xfrm>
          <a:prstGeom prst="rect">
            <a:avLst/>
          </a:prstGeom>
          <a:gradFill flip="none" rotWithShape="1">
            <a:gsLst>
              <a:gs pos="0">
                <a:schemeClr val="bg1">
                  <a:lumMod val="50000"/>
                  <a:alpha val="64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ru-RU"/>
          </a:p>
        </p:txBody>
      </p:sp>
      <p:sp>
        <p:nvSpPr>
          <p:cNvPr id="2" name="Заголовок 1"/>
          <p:cNvSpPr>
            <a:spLocks noGrp="1"/>
          </p:cNvSpPr>
          <p:nvPr>
            <p:ph type="title"/>
          </p:nvPr>
        </p:nvSpPr>
        <p:spPr>
          <a:xfrm>
            <a:off x="216631" y="188640"/>
            <a:ext cx="9744405" cy="648072"/>
          </a:xfrm>
        </p:spPr>
        <p:txBody>
          <a:bodyPr>
            <a:noAutofit/>
          </a:bodyPr>
          <a:lstStyle/>
          <a:p>
            <a:pPr algn="r"/>
            <a:r>
              <a:rPr lang="ru-RU" sz="2800" dirty="0" smtClean="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rPr>
              <a:t> </a:t>
            </a:r>
            <a:endParaRPr lang="ru-RU" sz="2800" dirty="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endParaRPr>
          </a:p>
        </p:txBody>
      </p:sp>
      <p:sp>
        <p:nvSpPr>
          <p:cNvPr id="9" name="Прямоугольник 8"/>
          <p:cNvSpPr/>
          <p:nvPr/>
        </p:nvSpPr>
        <p:spPr>
          <a:xfrm rot="16200000">
            <a:off x="3991400" y="1963095"/>
            <a:ext cx="457777" cy="8440575"/>
          </a:xfrm>
          <a:prstGeom prst="rect">
            <a:avLst/>
          </a:prstGeom>
          <a:gradFill flip="none" rotWithShape="1">
            <a:gsLst>
              <a:gs pos="0">
                <a:schemeClr val="bg1">
                  <a:alpha val="0"/>
                </a:schemeClr>
              </a:gs>
              <a:gs pos="37000">
                <a:schemeClr val="bg1">
                  <a:alpha val="62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 name="Прямоугольник 5"/>
          <p:cNvSpPr/>
          <p:nvPr/>
        </p:nvSpPr>
        <p:spPr>
          <a:xfrm>
            <a:off x="623392" y="6269605"/>
            <a:ext cx="6096000" cy="369332"/>
          </a:xfrm>
          <a:prstGeom prst="rect">
            <a:avLst/>
          </a:prstGeom>
        </p:spPr>
        <p:txBody>
          <a:bodyPr>
            <a:spAutoFit/>
          </a:bodyPr>
          <a:lstStyle/>
          <a:p>
            <a:endParaRPr lang="ru-RU" dirty="0"/>
          </a:p>
        </p:txBody>
      </p:sp>
      <p:sp>
        <p:nvSpPr>
          <p:cNvPr id="4" name="TextBox 3"/>
          <p:cNvSpPr txBox="1"/>
          <p:nvPr/>
        </p:nvSpPr>
        <p:spPr>
          <a:xfrm>
            <a:off x="531749" y="1058844"/>
            <a:ext cx="4934474" cy="1323439"/>
          </a:xfrm>
          <a:prstGeom prst="rect">
            <a:avLst/>
          </a:prstGeom>
          <a:noFill/>
        </p:spPr>
        <p:txBody>
          <a:bodyPr wrap="square" rtlCol="0">
            <a:spAutoFit/>
          </a:bodyPr>
          <a:lstStyle/>
          <a:p>
            <a:r>
              <a:rPr lang="ru-RU" sz="2000" dirty="0">
                <a:latin typeface="Impact" panose="020B0806030902050204" pitchFamily="34" charset="0"/>
              </a:rPr>
              <a:t>За осуществление экстремистской деятельности граждане несут ответственность в соответствии с законодательными актами.</a:t>
            </a:r>
          </a:p>
        </p:txBody>
      </p:sp>
      <p:cxnSp>
        <p:nvCxnSpPr>
          <p:cNvPr id="13" name="Прямая соединительная линия 12"/>
          <p:cNvCxnSpPr/>
          <p:nvPr/>
        </p:nvCxnSpPr>
        <p:spPr>
          <a:xfrm>
            <a:off x="5507911" y="1070814"/>
            <a:ext cx="0" cy="5112568"/>
          </a:xfrm>
          <a:prstGeom prst="line">
            <a:avLst/>
          </a:prstGeom>
          <a:ln w="66675" cmpd="tri">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9" name="Прямоугольник 18"/>
          <p:cNvSpPr/>
          <p:nvPr/>
        </p:nvSpPr>
        <p:spPr>
          <a:xfrm>
            <a:off x="5640881" y="1058845"/>
            <a:ext cx="6215759" cy="4893647"/>
          </a:xfrm>
          <a:prstGeom prst="rect">
            <a:avLst/>
          </a:prstGeom>
        </p:spPr>
        <p:txBody>
          <a:bodyPr wrap="square">
            <a:spAutoFit/>
          </a:bodyPr>
          <a:lstStyle/>
          <a:p>
            <a:pPr>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Статья 361* Создание экстремистского формирования либо участие в нем.</a:t>
            </a:r>
          </a:p>
          <a:p>
            <a:pPr>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Статья 361** Финансирование экстремистской деятельности.</a:t>
            </a:r>
          </a:p>
          <a:p>
            <a:pPr>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Статья 361*** Участие на территории иностранного государства в вооруженном формировании или вооруженном конфликте, военных действиях, вербовка либо подготовка лиц к такому участию.</a:t>
            </a:r>
          </a:p>
          <a:p>
            <a:pPr>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Статья 361**** Содействие экстремистской деятельности.</a:t>
            </a:r>
          </a:p>
          <a:p>
            <a:pPr>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Статья 361***** Прохождение обучения или иной подготовки для участия в экстремистской деятельности.</a:t>
            </a:r>
            <a:endParaRPr lang="ru-RU" sz="24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23" name="Прямоугольник 22"/>
          <p:cNvSpPr/>
          <p:nvPr/>
        </p:nvSpPr>
        <p:spPr>
          <a:xfrm>
            <a:off x="504891" y="214768"/>
            <a:ext cx="5400577"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ОТВЕТСТВЕННОСТЬ</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26" name="Овал 25"/>
          <p:cNvSpPr/>
          <p:nvPr/>
        </p:nvSpPr>
        <p:spPr>
          <a:xfrm>
            <a:off x="775570" y="2604415"/>
            <a:ext cx="3420532" cy="27581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ru-RU" sz="3200" b="1" dirty="0">
              <a:solidFill>
                <a:schemeClr val="tx2">
                  <a:lumMod val="75000"/>
                </a:schemeClr>
              </a:solidFill>
            </a:endParaRPr>
          </a:p>
        </p:txBody>
      </p:sp>
      <p:pic>
        <p:nvPicPr>
          <p:cNvPr id="5" name="Рисунок 4"/>
          <p:cNvPicPr>
            <a:picLocks noChangeAspect="1"/>
          </p:cNvPicPr>
          <p:nvPr/>
        </p:nvPicPr>
        <p:blipFill>
          <a:blip r:embed="rId4">
            <a:extLst>
              <a:ext uri="{BEBA8EAE-BF5A-486C-A8C5-ECC9F3942E4B}">
                <a14:imgProps xmlns:a14="http://schemas.microsoft.com/office/drawing/2010/main">
                  <a14:imgLayer r:embed="rId5">
                    <a14:imgEffect>
                      <a14:backgroundRemoval t="600" b="90000" l="3000" r="90000"/>
                    </a14:imgEffect>
                  </a14:imgLayer>
                </a14:imgProps>
              </a:ext>
            </a:extLst>
          </a:blip>
          <a:stretch>
            <a:fillRect/>
          </a:stretch>
        </p:blipFill>
        <p:spPr>
          <a:xfrm>
            <a:off x="2515912" y="3380507"/>
            <a:ext cx="3058485" cy="3058485"/>
          </a:xfrm>
          <a:prstGeom prst="rect">
            <a:avLst/>
          </a:prstGeom>
        </p:spPr>
      </p:pic>
    </p:spTree>
    <p:extLst>
      <p:ext uri="{BB962C8B-B14F-4D97-AF65-F5344CB8AC3E}">
        <p14:creationId xmlns:p14="http://schemas.microsoft.com/office/powerpoint/2010/main" val="2476295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199456" y="4869160"/>
            <a:ext cx="10776520" cy="492443"/>
          </a:xfrm>
          <a:prstGeom prst="rect">
            <a:avLst/>
          </a:prstGeom>
        </p:spPr>
        <p:txBody>
          <a:bodyPr wrap="square">
            <a:spAutoFit/>
          </a:bodyPr>
          <a:lstStyle/>
          <a:p>
            <a:pPr algn="r"/>
            <a:r>
              <a:rPr lang="ru-RU" sz="2600" dirty="0" smtClean="0">
                <a:solidFill>
                  <a:prstClr val="black"/>
                </a:solidFill>
                <a:latin typeface="Impact" pitchFamily="34" charset="0"/>
                <a:cs typeface="+mn-cs"/>
              </a:rPr>
              <a:t>БЛАГОДАРИМ ЗА ВНИМАНИЕ!</a:t>
            </a:r>
            <a:endParaRPr lang="ru-RU" sz="1400" dirty="0">
              <a:solidFill>
                <a:prstClr val="black"/>
              </a:solidFill>
              <a:latin typeface="Impact" pitchFamily="34" charset="0"/>
              <a:cs typeface="+mn-cs"/>
            </a:endParaRPr>
          </a:p>
        </p:txBody>
      </p:sp>
      <p:sp>
        <p:nvSpPr>
          <p:cNvPr id="5" name="TextBox 4"/>
          <p:cNvSpPr txBox="1"/>
          <p:nvPr/>
        </p:nvSpPr>
        <p:spPr>
          <a:xfrm>
            <a:off x="479376" y="1772816"/>
            <a:ext cx="8208285" cy="2123658"/>
          </a:xfrm>
          <a:prstGeom prst="rect">
            <a:avLst/>
          </a:prstGeom>
          <a:noFill/>
        </p:spPr>
        <p:txBody>
          <a:bodyPr wrap="square">
            <a:spAutoFit/>
          </a:bodyPr>
          <a:lstStyle/>
          <a:p>
            <a:pPr fontAlgn="auto">
              <a:spcBef>
                <a:spcPts val="0"/>
              </a:spcBef>
              <a:spcAft>
                <a:spcPts val="0"/>
              </a:spcAft>
              <a:defRPr/>
            </a:pPr>
            <a:r>
              <a:rPr lang="ru-RU" sz="4400" spc="-64" dirty="0" smtClean="0">
                <a:solidFill>
                  <a:schemeClr val="bg1"/>
                </a:solidFill>
                <a:effectLst>
                  <a:outerShdw blurRad="38100" dist="38100" dir="2700000" algn="tl">
                    <a:srgbClr val="000000">
                      <a:alpha val="43137"/>
                    </a:srgbClr>
                  </a:outerShdw>
                </a:effectLst>
                <a:latin typeface="Impact" panose="020B0806030902050204" pitchFamily="34" charset="0"/>
              </a:rPr>
              <a:t>ОТВЕТСТВЕННОСТЬ ЗА ЭКСТРЕМИСТСКУЮ ДЕЯТЕЛЬНОСТЬ </a:t>
            </a:r>
          </a:p>
          <a:p>
            <a:pPr fontAlgn="auto">
              <a:spcBef>
                <a:spcPts val="0"/>
              </a:spcBef>
              <a:spcAft>
                <a:spcPts val="0"/>
              </a:spcAft>
              <a:defRPr/>
            </a:pPr>
            <a:r>
              <a:rPr lang="ru-RU" sz="4400" spc="-64" dirty="0" smtClean="0">
                <a:solidFill>
                  <a:schemeClr val="bg1"/>
                </a:solidFill>
                <a:effectLst>
                  <a:outerShdw blurRad="38100" dist="38100" dir="2700000" algn="tl">
                    <a:srgbClr val="000000">
                      <a:alpha val="43137"/>
                    </a:srgbClr>
                  </a:outerShdw>
                </a:effectLst>
                <a:latin typeface="Impact" panose="020B0806030902050204" pitchFamily="34" charset="0"/>
              </a:rPr>
              <a:t>ПО ЗАКОНОДАТЕЛЬСТВУ БЕЛАРУСИ</a:t>
            </a:r>
            <a:endParaRPr lang="ru-RU" sz="4400" spc="-64" dirty="0">
              <a:solidFill>
                <a:schemeClr val="bg1"/>
              </a:solidFill>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2043279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87821" y="1491227"/>
            <a:ext cx="10582344" cy="830997"/>
          </a:xfrm>
          <a:prstGeom prst="rect">
            <a:avLst/>
          </a:prstGeom>
        </p:spPr>
        <p:txBody>
          <a:bodyPr wrap="square">
            <a:spAutoFit/>
          </a:bodyPr>
          <a:lstStyle/>
          <a:p>
            <a:r>
              <a:rPr lang="ru-RU" sz="2400" dirty="0">
                <a:latin typeface="Impact" panose="020B0806030902050204" pitchFamily="34" charset="0"/>
              </a:rPr>
              <a:t>Закон Республики Беларусь от 04.01.2007 N 203-З (ред. от 14.05.2021</a:t>
            </a:r>
            <a:r>
              <a:rPr lang="ru-RU" sz="2400" dirty="0" smtClean="0">
                <a:latin typeface="Impact" panose="020B0806030902050204" pitchFamily="34" charset="0"/>
              </a:rPr>
              <a:t>)</a:t>
            </a:r>
          </a:p>
          <a:p>
            <a:r>
              <a:rPr lang="ru-RU" sz="2400" dirty="0" smtClean="0">
                <a:latin typeface="Impact" panose="020B0806030902050204" pitchFamily="34" charset="0"/>
              </a:rPr>
              <a:t> </a:t>
            </a:r>
            <a:r>
              <a:rPr lang="ru-RU" sz="2400" dirty="0">
                <a:latin typeface="Impact" panose="020B0806030902050204" pitchFamily="34" charset="0"/>
              </a:rPr>
              <a:t>"О противодействии экстремизму</a:t>
            </a:r>
            <a:r>
              <a:rPr lang="ru-RU" sz="2400" dirty="0" smtClean="0">
                <a:latin typeface="Impact" panose="020B0806030902050204" pitchFamily="34" charset="0"/>
              </a:rPr>
              <a:t>"</a:t>
            </a:r>
            <a:endParaRPr lang="ru-RU" sz="2400" dirty="0">
              <a:latin typeface="Impact" panose="020B0806030902050204" pitchFamily="34" charset="0"/>
            </a:endParaRPr>
          </a:p>
        </p:txBody>
      </p:sp>
      <p:sp>
        <p:nvSpPr>
          <p:cNvPr id="18" name="Заголовок 1"/>
          <p:cNvSpPr txBox="1">
            <a:spLocks/>
          </p:cNvSpPr>
          <p:nvPr/>
        </p:nvSpPr>
        <p:spPr>
          <a:xfrm>
            <a:off x="296627" y="284501"/>
            <a:ext cx="11806202" cy="379656"/>
          </a:xfrm>
          <a:prstGeom prst="rect">
            <a:avLst/>
          </a:prstGeom>
        </p:spPr>
        <p:txBody>
          <a:bodyPr vert="horz" lIns="71039" tIns="35519" rIns="71039" bIns="35519" rtlCol="0" anchor="ctr">
            <a:noAutofit/>
          </a:bodyPr>
          <a:lstStyle>
            <a:lvl1pPr algn="ctr" defTabSz="1027661" rtl="0" eaLnBrk="1" latinLnBrk="0" hangingPunct="1">
              <a:spcBef>
                <a:spcPct val="0"/>
              </a:spcBef>
              <a:buNone/>
              <a:defRPr sz="5000" kern="1200">
                <a:solidFill>
                  <a:schemeClr val="tx1"/>
                </a:solidFill>
                <a:latin typeface="+mj-lt"/>
                <a:ea typeface="+mj-ea"/>
                <a:cs typeface="+mj-cs"/>
              </a:defRPr>
            </a:lvl1pPr>
          </a:lstStyle>
          <a:p>
            <a:pPr algn="l"/>
            <a:r>
              <a:rPr lang="ru-RU" sz="3200" dirty="0" smtClean="0">
                <a:solidFill>
                  <a:schemeClr val="bg1"/>
                </a:solidFill>
                <a:effectLst>
                  <a:outerShdw blurRad="38100" dist="38100" dir="2700000" algn="tl">
                    <a:srgbClr val="000000">
                      <a:alpha val="43137"/>
                    </a:srgbClr>
                  </a:outerShdw>
                </a:effectLst>
                <a:latin typeface="Impact" pitchFamily="34" charset="0"/>
                <a:cs typeface="Times New Roman" panose="02020603050405020304" pitchFamily="18" charset="0"/>
              </a:rPr>
              <a:t>ЗАКОНОДАТЕЛЬСТВО РЕСПУБЛИКИ БЕЛАРУСЬ</a:t>
            </a:r>
            <a:endParaRPr lang="ru-RU" sz="3200" dirty="0">
              <a:solidFill>
                <a:schemeClr val="bg1"/>
              </a:solidFill>
              <a:effectLst>
                <a:outerShdw blurRad="38100" dist="38100" dir="2700000" algn="tl">
                  <a:srgbClr val="000000">
                    <a:alpha val="43137"/>
                  </a:srgbClr>
                </a:outerShdw>
              </a:effectLst>
              <a:latin typeface="Impact" pitchFamily="34" charset="0"/>
              <a:cs typeface="Times New Roman" panose="02020603050405020304" pitchFamily="18" charset="0"/>
            </a:endParaRPr>
          </a:p>
        </p:txBody>
      </p:sp>
      <p:sp>
        <p:nvSpPr>
          <p:cNvPr id="2" name="Прямоугольник 1"/>
          <p:cNvSpPr/>
          <p:nvPr/>
        </p:nvSpPr>
        <p:spPr>
          <a:xfrm>
            <a:off x="5544620" y="1100232"/>
            <a:ext cx="6456041" cy="292388"/>
          </a:xfrm>
          <a:prstGeom prst="rect">
            <a:avLst/>
          </a:prstGeom>
        </p:spPr>
        <p:txBody>
          <a:bodyPr wrap="square">
            <a:spAutoFit/>
          </a:bodyPr>
          <a:lstStyle/>
          <a:p>
            <a:pPr marL="177800" indent="-177800">
              <a:buFont typeface="Arial" pitchFamily="34" charset="0"/>
              <a:buChar char="•"/>
            </a:pPr>
            <a:endParaRPr lang="ru-RU" sz="1300" dirty="0"/>
          </a:p>
        </p:txBody>
      </p:sp>
      <p:pic>
        <p:nvPicPr>
          <p:cNvPr id="26" name="Picture 2" descr="https://img2.freepng.ru/20180225/tve/kisspng-archive-document-uninterruptible-power-supply-orga-folder-5a93625ecd51f0.83445999151960841484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625" b="100000" l="0" r="100000">
                        <a14:foregroundMark x1="1111" y1="41094" x2="1111" y2="41094"/>
                        <a14:foregroundMark x1="4000" y1="42813" x2="4000" y2="42813"/>
                        <a14:foregroundMark x1="7111" y1="41719" x2="7111" y2="41719"/>
                        <a14:foregroundMark x1="10111" y1="42031" x2="10111" y2="42031"/>
                        <a14:foregroundMark x1="13111" y1="42188" x2="13111" y2="42188"/>
                        <a14:foregroundMark x1="17444" y1="41563" x2="17444" y2="41563"/>
                        <a14:foregroundMark x1="20333" y1="41563" x2="20333" y2="41563"/>
                        <a14:foregroundMark x1="24000" y1="41563" x2="24000" y2="41563"/>
                        <a14:foregroundMark x1="29333" y1="38438" x2="29333" y2="38438"/>
                        <a14:foregroundMark x1="28778" y1="35469" x2="28778" y2="35469"/>
                        <a14:foregroundMark x1="33444" y1="36094" x2="33444" y2="36094"/>
                        <a14:foregroundMark x1="34111" y1="42656" x2="34111" y2="42656"/>
                        <a14:foregroundMark x1="38778" y1="41875" x2="38778" y2="41875"/>
                        <a14:foregroundMark x1="38778" y1="47813" x2="38778" y2="47813"/>
                        <a14:foregroundMark x1="39778" y1="45000" x2="39778" y2="45000"/>
                        <a14:foregroundMark x1="44889" y1="45625" x2="44889" y2="45625"/>
                        <a14:foregroundMark x1="44889" y1="49063" x2="44889" y2="49063"/>
                        <a14:foregroundMark x1="45000" y1="51875" x2="45000" y2="51875"/>
                        <a14:foregroundMark x1="50556" y1="50938" x2="50556" y2="50938"/>
                        <a14:foregroundMark x1="51444" y1="52969" x2="51444" y2="52969"/>
                        <a14:foregroundMark x1="51889" y1="49375" x2="51889" y2="49375"/>
                        <a14:foregroundMark x1="59444" y1="45313" x2="59444" y2="45313"/>
                        <a14:foregroundMark x1="60889" y1="49688" x2="60889" y2="49688"/>
                        <a14:foregroundMark x1="56333" y1="54688" x2="56333" y2="54688"/>
                        <a14:foregroundMark x1="86111" y1="44688" x2="86111" y2="44688"/>
                        <a14:foregroundMark x1="86111" y1="39531" x2="86111" y2="39531"/>
                        <a14:foregroundMark x1="85889" y1="32656" x2="85889" y2="32656"/>
                        <a14:foregroundMark x1="88556" y1="33906" x2="88556" y2="33906"/>
                        <a14:foregroundMark x1="87889" y1="41875" x2="87889" y2="41875"/>
                        <a14:foregroundMark x1="86000" y1="53438" x2="86000" y2="53438"/>
                        <a14:foregroundMark x1="95444" y1="45625" x2="95444" y2="45625"/>
                        <a14:foregroundMark x1="96444" y1="37500" x2="96444" y2="37500"/>
                        <a14:foregroundMark x1="95889" y1="30469" x2="95889" y2="30469"/>
                        <a14:foregroundMark x1="98000" y1="28594" x2="98000" y2="28594"/>
                        <a14:foregroundMark x1="98778" y1="34688" x2="98778" y2="34688"/>
                        <a14:backgroundMark x1="70000" y1="93281" x2="70000" y2="93281"/>
                        <a14:backgroundMark x1="70111" y1="92031" x2="70111" y2="92031"/>
                      </a14:backgroundRemoval>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392144" y="3154064"/>
            <a:ext cx="4787333" cy="3404325"/>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p:cNvSpPr/>
          <p:nvPr/>
        </p:nvSpPr>
        <p:spPr>
          <a:xfrm>
            <a:off x="7361802" y="3737321"/>
            <a:ext cx="1888090" cy="2340504"/>
          </a:xfrm>
          <a:prstGeom prst="rect">
            <a:avLst/>
          </a:prstGeom>
          <a:gradFill>
            <a:gsLst>
              <a:gs pos="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06264" y="3854660"/>
            <a:ext cx="7197967" cy="830997"/>
          </a:xfrm>
          <a:prstGeom prst="rect">
            <a:avLst/>
          </a:prstGeom>
        </p:spPr>
        <p:txBody>
          <a:bodyPr wrap="square">
            <a:spAutoFit/>
          </a:bodyPr>
          <a:lstStyle/>
          <a:p>
            <a:r>
              <a:rPr lang="ru-RU" sz="2400" dirty="0" smtClean="0">
                <a:latin typeface="Impact" pitchFamily="34" charset="0"/>
                <a:cs typeface="Arial" pitchFamily="34" charset="0"/>
              </a:rPr>
              <a:t>Кодекс Республики Беларусь об административных правонарушениях (гл. 19 ст. 19.11; гл. 24 ст. 24.15) </a:t>
            </a:r>
          </a:p>
        </p:txBody>
      </p:sp>
      <p:sp>
        <p:nvSpPr>
          <p:cNvPr id="20" name="Пятиугольник 19"/>
          <p:cNvSpPr/>
          <p:nvPr/>
        </p:nvSpPr>
        <p:spPr>
          <a:xfrm>
            <a:off x="46789" y="3703579"/>
            <a:ext cx="325874" cy="1133157"/>
          </a:xfrm>
          <a:prstGeom prst="homePlate">
            <a:avLst>
              <a:gd name="adj" fmla="val 98103"/>
            </a:avLst>
          </a:prstGeom>
          <a:gradFill flip="none" rotWithShape="1">
            <a:gsLst>
              <a:gs pos="0">
                <a:schemeClr val="bg1">
                  <a:alpha val="0"/>
                </a:schemeClr>
              </a:gs>
              <a:gs pos="100000">
                <a:schemeClr val="bg1">
                  <a:lumMod val="85000"/>
                  <a:alpha val="78000"/>
                </a:schemeClr>
              </a:gs>
            </a:gsLst>
            <a:lin ang="0" scaled="1"/>
            <a:tileRect/>
          </a:gradFill>
          <a:ln w="28575" cmpd="dbl">
            <a:gradFill flip="none" rotWithShape="1">
              <a:gsLst>
                <a:gs pos="0">
                  <a:schemeClr val="bg1">
                    <a:alpha val="0"/>
                  </a:schemeClr>
                </a:gs>
                <a:gs pos="100000">
                  <a:schemeClr val="bg1">
                    <a:lumMod val="7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06264" y="5022995"/>
            <a:ext cx="6333871" cy="830997"/>
          </a:xfrm>
          <a:prstGeom prst="rect">
            <a:avLst/>
          </a:prstGeom>
        </p:spPr>
        <p:txBody>
          <a:bodyPr wrap="square">
            <a:spAutoFit/>
          </a:bodyPr>
          <a:lstStyle/>
          <a:p>
            <a:r>
              <a:rPr lang="ru-RU" sz="2400" dirty="0" smtClean="0">
                <a:latin typeface="Impact" pitchFamily="34" charset="0"/>
                <a:cs typeface="Arial" pitchFamily="34" charset="0"/>
              </a:rPr>
              <a:t>Уголовный кодекс Республики Беларусь (раздел </a:t>
            </a:r>
            <a:r>
              <a:rPr lang="en-US" sz="2400" dirty="0" smtClean="0">
                <a:latin typeface="Impact" panose="020B0806030902050204" pitchFamily="34" charset="0"/>
              </a:rPr>
              <a:t>XIII</a:t>
            </a:r>
            <a:r>
              <a:rPr lang="ru-RU" sz="2400" dirty="0" smtClean="0">
                <a:latin typeface="Impact" panose="020B0806030902050204" pitchFamily="34" charset="0"/>
              </a:rPr>
              <a:t>)</a:t>
            </a:r>
            <a:endParaRPr lang="ru-RU" sz="2400" dirty="0">
              <a:latin typeface="Impact" pitchFamily="34" charset="0"/>
              <a:cs typeface="Arial" pitchFamily="34" charset="0"/>
            </a:endParaRPr>
          </a:p>
        </p:txBody>
      </p:sp>
      <p:sp>
        <p:nvSpPr>
          <p:cNvPr id="21" name="Пятиугольник 20"/>
          <p:cNvSpPr/>
          <p:nvPr/>
        </p:nvSpPr>
        <p:spPr>
          <a:xfrm>
            <a:off x="46789" y="4871914"/>
            <a:ext cx="325874" cy="1189112"/>
          </a:xfrm>
          <a:prstGeom prst="homePlate">
            <a:avLst>
              <a:gd name="adj" fmla="val 98103"/>
            </a:avLst>
          </a:prstGeom>
          <a:gradFill flip="none" rotWithShape="1">
            <a:gsLst>
              <a:gs pos="0">
                <a:schemeClr val="bg1">
                  <a:alpha val="0"/>
                </a:schemeClr>
              </a:gs>
              <a:gs pos="100000">
                <a:schemeClr val="bg1">
                  <a:lumMod val="85000"/>
                  <a:alpha val="78000"/>
                </a:schemeClr>
              </a:gs>
            </a:gsLst>
            <a:lin ang="0" scaled="1"/>
            <a:tileRect/>
          </a:gradFill>
          <a:ln w="28575" cmpd="dbl">
            <a:gradFill flip="none" rotWithShape="1">
              <a:gsLst>
                <a:gs pos="0">
                  <a:schemeClr val="bg1">
                    <a:alpha val="0"/>
                  </a:schemeClr>
                </a:gs>
                <a:gs pos="100000">
                  <a:schemeClr val="bg1">
                    <a:lumMod val="7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ятиугольник 22"/>
          <p:cNvSpPr/>
          <p:nvPr/>
        </p:nvSpPr>
        <p:spPr>
          <a:xfrm>
            <a:off x="50473" y="1228658"/>
            <a:ext cx="325874" cy="1235557"/>
          </a:xfrm>
          <a:prstGeom prst="homePlate">
            <a:avLst>
              <a:gd name="adj" fmla="val 98103"/>
            </a:avLst>
          </a:prstGeom>
          <a:gradFill flip="none" rotWithShape="1">
            <a:gsLst>
              <a:gs pos="0">
                <a:schemeClr val="bg1">
                  <a:alpha val="0"/>
                </a:schemeClr>
              </a:gs>
              <a:gs pos="100000">
                <a:schemeClr val="bg1">
                  <a:lumMod val="85000"/>
                  <a:alpha val="78000"/>
                </a:schemeClr>
              </a:gs>
            </a:gsLst>
            <a:lin ang="0" scaled="1"/>
            <a:tileRect/>
          </a:gradFill>
          <a:ln w="28575" cmpd="dbl">
            <a:gradFill flip="none" rotWithShape="1">
              <a:gsLst>
                <a:gs pos="0">
                  <a:schemeClr val="bg1">
                    <a:alpha val="0"/>
                  </a:schemeClr>
                </a:gs>
                <a:gs pos="100000">
                  <a:schemeClr val="bg1">
                    <a:lumMod val="7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06264" y="2686325"/>
            <a:ext cx="10582344" cy="830997"/>
          </a:xfrm>
          <a:prstGeom prst="rect">
            <a:avLst/>
          </a:prstGeom>
        </p:spPr>
        <p:txBody>
          <a:bodyPr wrap="square">
            <a:spAutoFit/>
          </a:bodyPr>
          <a:lstStyle/>
          <a:p>
            <a:r>
              <a:rPr lang="ru-RU" sz="2400" dirty="0" smtClean="0">
                <a:latin typeface="Impact" panose="020B0806030902050204" pitchFamily="34" charset="0"/>
              </a:rPr>
              <a:t>Постановление Совмина Республики Беларусь от 12.10.2021 N 575</a:t>
            </a:r>
          </a:p>
          <a:p>
            <a:r>
              <a:rPr lang="ru-RU" sz="2400" dirty="0" smtClean="0">
                <a:latin typeface="Impact" panose="020B0806030902050204" pitchFamily="34" charset="0"/>
              </a:rPr>
              <a:t> </a:t>
            </a:r>
            <a:r>
              <a:rPr lang="ru-RU" sz="2400" dirty="0">
                <a:latin typeface="Impact" panose="020B0806030902050204" pitchFamily="34" charset="0"/>
              </a:rPr>
              <a:t>"</a:t>
            </a:r>
            <a:r>
              <a:rPr lang="ru-RU" sz="2400" dirty="0" smtClean="0">
                <a:latin typeface="Impact" panose="020B0806030902050204" pitchFamily="34" charset="0"/>
              </a:rPr>
              <a:t>О мерах противодействия экстремизму и реабилитации нацизма"</a:t>
            </a:r>
            <a:endParaRPr lang="ru-RU" sz="2400" dirty="0">
              <a:latin typeface="Impact" panose="020B0806030902050204" pitchFamily="34" charset="0"/>
            </a:endParaRPr>
          </a:p>
        </p:txBody>
      </p:sp>
      <p:sp>
        <p:nvSpPr>
          <p:cNvPr id="31" name="Пятиугольник 30"/>
          <p:cNvSpPr/>
          <p:nvPr/>
        </p:nvSpPr>
        <p:spPr>
          <a:xfrm>
            <a:off x="46789" y="2535244"/>
            <a:ext cx="325874" cy="1133157"/>
          </a:xfrm>
          <a:prstGeom prst="homePlate">
            <a:avLst>
              <a:gd name="adj" fmla="val 98103"/>
            </a:avLst>
          </a:prstGeom>
          <a:gradFill flip="none" rotWithShape="1">
            <a:gsLst>
              <a:gs pos="0">
                <a:schemeClr val="bg1">
                  <a:alpha val="0"/>
                </a:schemeClr>
              </a:gs>
              <a:gs pos="100000">
                <a:schemeClr val="bg1">
                  <a:lumMod val="85000"/>
                  <a:alpha val="78000"/>
                </a:schemeClr>
              </a:gs>
            </a:gsLst>
            <a:lin ang="0" scaled="1"/>
            <a:tileRect/>
          </a:gradFill>
          <a:ln w="28575" cmpd="dbl">
            <a:gradFill flip="none" rotWithShape="1">
              <a:gsLst>
                <a:gs pos="0">
                  <a:schemeClr val="bg1">
                    <a:alpha val="0"/>
                  </a:schemeClr>
                </a:gs>
                <a:gs pos="100000">
                  <a:schemeClr val="bg1">
                    <a:lumMod val="7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2069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146487"/>
            <a:ext cx="9744405" cy="648072"/>
          </a:xfrm>
        </p:spPr>
        <p:txBody>
          <a:bodyPr>
            <a:noAutofit/>
          </a:bodyPr>
          <a:lstStyle/>
          <a:p>
            <a:pPr algn="r"/>
            <a:r>
              <a:rPr lang="ru-RU" sz="2800" dirty="0" smtClean="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rPr>
              <a:t> </a:t>
            </a:r>
            <a:endParaRPr lang="ru-RU" sz="2800" dirty="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endParaRPr>
          </a:p>
        </p:txBody>
      </p:sp>
      <p:sp>
        <p:nvSpPr>
          <p:cNvPr id="9" name="Прямоугольник 8"/>
          <p:cNvSpPr/>
          <p:nvPr/>
        </p:nvSpPr>
        <p:spPr>
          <a:xfrm rot="16200000">
            <a:off x="3991400" y="1963095"/>
            <a:ext cx="457777" cy="8440575"/>
          </a:xfrm>
          <a:prstGeom prst="rect">
            <a:avLst/>
          </a:prstGeom>
          <a:gradFill flip="none" rotWithShape="1">
            <a:gsLst>
              <a:gs pos="0">
                <a:schemeClr val="bg1">
                  <a:alpha val="0"/>
                </a:schemeClr>
              </a:gs>
              <a:gs pos="37000">
                <a:schemeClr val="bg1">
                  <a:alpha val="62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 name="Прямоугольник 5"/>
          <p:cNvSpPr/>
          <p:nvPr/>
        </p:nvSpPr>
        <p:spPr>
          <a:xfrm>
            <a:off x="623392" y="6269605"/>
            <a:ext cx="6096000" cy="369332"/>
          </a:xfrm>
          <a:prstGeom prst="rect">
            <a:avLst/>
          </a:prstGeom>
        </p:spPr>
        <p:txBody>
          <a:bodyPr>
            <a:spAutoFit/>
          </a:bodyPr>
          <a:lstStyle/>
          <a:p>
            <a:endParaRPr lang="ru-RU" dirty="0"/>
          </a:p>
        </p:txBody>
      </p:sp>
      <p:sp>
        <p:nvSpPr>
          <p:cNvPr id="23" name="Прямоугольник 22"/>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ЗАКОН О ПРОТИВОДЕЙСТВИИ ЭКСТРЕМИЗМУ</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10" name="Блок-схема: задержка 9"/>
          <p:cNvSpPr/>
          <p:nvPr/>
        </p:nvSpPr>
        <p:spPr>
          <a:xfrm>
            <a:off x="1" y="2204864"/>
            <a:ext cx="3071664" cy="2688301"/>
          </a:xfrm>
          <a:prstGeom prst="flowChartDelay">
            <a:avLst/>
          </a:prstGeom>
          <a:gradFill flip="none" rotWithShape="1">
            <a:gsLst>
              <a:gs pos="0">
                <a:schemeClr val="bg1">
                  <a:lumMod val="85000"/>
                </a:schemeClr>
              </a:gs>
              <a:gs pos="0">
                <a:srgbClr val="44546A">
                  <a:lumMod val="20000"/>
                  <a:lumOff val="80000"/>
                </a:srgbClr>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93" y="2420888"/>
            <a:ext cx="2797547" cy="2232247"/>
          </a:xfrm>
          <a:prstGeom prst="flowChartDelay">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29757" y="1533077"/>
            <a:ext cx="8798891" cy="4031873"/>
          </a:xfrm>
          <a:prstGeom prst="rect">
            <a:avLst/>
          </a:prstGeom>
        </p:spPr>
        <p:txBody>
          <a:bodyPr wrap="square">
            <a:spAutoFit/>
          </a:bodyPr>
          <a:lstStyle/>
          <a:p>
            <a:r>
              <a:rPr lang="ru-RU" sz="3200" b="1" dirty="0" smtClean="0">
                <a:solidFill>
                  <a:srgbClr val="C00000"/>
                </a:solidFill>
                <a:latin typeface="Arial Narrow" panose="020B0606020202030204" pitchFamily="34" charset="0"/>
              </a:rPr>
              <a:t>ЭКСТРЕМИЗМ (ЭКСТРЕМИСТ. ДЕЯТЕЛЬНОСТЬ)</a:t>
            </a:r>
            <a:r>
              <a:rPr lang="ru-RU" sz="2400" dirty="0" smtClean="0">
                <a:latin typeface="Arial Narrow" panose="020B0606020202030204" pitchFamily="34" charset="0"/>
              </a:rPr>
              <a:t> </a:t>
            </a:r>
            <a:r>
              <a:rPr lang="ru-RU" sz="2400" dirty="0">
                <a:latin typeface="Arial Narrow" panose="020B0606020202030204" pitchFamily="34" charset="0"/>
              </a:rPr>
              <a:t>– </a:t>
            </a:r>
            <a:r>
              <a:rPr lang="ru-RU" sz="2400" b="1" dirty="0">
                <a:solidFill>
                  <a:srgbClr val="C00000"/>
                </a:solidFill>
                <a:latin typeface="Arial Narrow" panose="020B0606020202030204" pitchFamily="34" charset="0"/>
              </a:rPr>
              <a:t>деятельность</a:t>
            </a:r>
            <a:r>
              <a:rPr lang="ru-RU" sz="2400" dirty="0">
                <a:latin typeface="Arial Narrow" panose="020B0606020202030204" pitchFamily="34" charset="0"/>
              </a:rPr>
              <a:t> граждан Республики Беларусь, иностранных граждан или лиц без гражданства </a:t>
            </a:r>
            <a:r>
              <a:rPr lang="ru-RU" sz="2400" dirty="0" smtClean="0">
                <a:latin typeface="Arial Narrow" panose="020B0606020202030204" pitchFamily="34" charset="0"/>
              </a:rPr>
              <a:t>либо </a:t>
            </a:r>
            <a:r>
              <a:rPr lang="ru-RU" sz="2400" dirty="0">
                <a:latin typeface="Arial Narrow" panose="020B0606020202030204" pitchFamily="34" charset="0"/>
              </a:rPr>
              <a:t>политических партий, профессиональных союзов, других общественных объединений, религиозных и иных организаций, в том числе иностранных или международных организаций или их </a:t>
            </a:r>
            <a:r>
              <a:rPr lang="ru-RU" sz="2400" dirty="0" smtClean="0">
                <a:latin typeface="Arial Narrow" panose="020B0606020202030204" pitchFamily="34" charset="0"/>
              </a:rPr>
              <a:t>представительств, </a:t>
            </a:r>
            <a:r>
              <a:rPr lang="ru-RU" sz="2400" dirty="0">
                <a:latin typeface="Arial Narrow" panose="020B0606020202030204" pitchFamily="34" charset="0"/>
              </a:rPr>
              <a:t>формирований и индивидуальных предпринимателей </a:t>
            </a:r>
            <a:r>
              <a:rPr lang="ru-RU" sz="2400" b="1" dirty="0">
                <a:solidFill>
                  <a:srgbClr val="C00000"/>
                </a:solidFill>
                <a:latin typeface="Arial Narrow" panose="020B0606020202030204" pitchFamily="34" charset="0"/>
              </a:rPr>
              <a:t>по планированию, организации, подготовке и совершению посягательств на независимость, территориальную целостность, суверенитет, основы конституционного строя, общественную </a:t>
            </a:r>
            <a:r>
              <a:rPr lang="ru-RU" sz="2400" b="1" dirty="0" smtClean="0">
                <a:solidFill>
                  <a:srgbClr val="C00000"/>
                </a:solidFill>
                <a:latin typeface="Arial Narrow" panose="020B0606020202030204" pitchFamily="34" charset="0"/>
              </a:rPr>
              <a:t>безопасность</a:t>
            </a:r>
            <a:endParaRPr lang="ru-RU" sz="2400" dirty="0">
              <a:latin typeface="Arial Narrow" panose="020B0606020202030204" pitchFamily="34" charset="0"/>
            </a:endParaRPr>
          </a:p>
        </p:txBody>
      </p:sp>
    </p:spTree>
    <p:extLst>
      <p:ext uri="{BB962C8B-B14F-4D97-AF65-F5344CB8AC3E}">
        <p14:creationId xmlns:p14="http://schemas.microsoft.com/office/powerpoint/2010/main" val="167965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146487"/>
            <a:ext cx="9744405" cy="648072"/>
          </a:xfrm>
        </p:spPr>
        <p:txBody>
          <a:bodyPr>
            <a:noAutofit/>
          </a:bodyPr>
          <a:lstStyle/>
          <a:p>
            <a:pPr algn="r"/>
            <a:r>
              <a:rPr lang="ru-RU" sz="2800" dirty="0" smtClean="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rPr>
              <a:t> </a:t>
            </a:r>
            <a:endParaRPr lang="ru-RU" sz="2800" dirty="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endParaRPr>
          </a:p>
        </p:txBody>
      </p:sp>
      <p:sp>
        <p:nvSpPr>
          <p:cNvPr id="9" name="Прямоугольник 8"/>
          <p:cNvSpPr/>
          <p:nvPr/>
        </p:nvSpPr>
        <p:spPr>
          <a:xfrm rot="16200000">
            <a:off x="3991400" y="1963095"/>
            <a:ext cx="457777" cy="8440575"/>
          </a:xfrm>
          <a:prstGeom prst="rect">
            <a:avLst/>
          </a:prstGeom>
          <a:gradFill flip="none" rotWithShape="1">
            <a:gsLst>
              <a:gs pos="0">
                <a:schemeClr val="bg1">
                  <a:alpha val="0"/>
                </a:schemeClr>
              </a:gs>
              <a:gs pos="37000">
                <a:schemeClr val="bg1">
                  <a:alpha val="62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 name="Прямоугольник 5"/>
          <p:cNvSpPr/>
          <p:nvPr/>
        </p:nvSpPr>
        <p:spPr>
          <a:xfrm>
            <a:off x="623392" y="6269605"/>
            <a:ext cx="6096000" cy="369332"/>
          </a:xfrm>
          <a:prstGeom prst="rect">
            <a:avLst/>
          </a:prstGeom>
        </p:spPr>
        <p:txBody>
          <a:bodyPr>
            <a:spAutoFit/>
          </a:bodyPr>
          <a:lstStyle/>
          <a:p>
            <a:endParaRPr lang="ru-RU" dirty="0"/>
          </a:p>
        </p:txBody>
      </p:sp>
      <p:sp>
        <p:nvSpPr>
          <p:cNvPr id="23" name="Прямоугольник 22"/>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ЗАКОН О ПРОТИВОДЕЙСТВИИ ЭКСТРЕМИЗМУ</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10" name="Блок-схема: задержка 9"/>
          <p:cNvSpPr/>
          <p:nvPr/>
        </p:nvSpPr>
        <p:spPr>
          <a:xfrm>
            <a:off x="1" y="2204864"/>
            <a:ext cx="3071664" cy="2688301"/>
          </a:xfrm>
          <a:prstGeom prst="flowChartDelay">
            <a:avLst/>
          </a:prstGeom>
          <a:gradFill flip="none" rotWithShape="1">
            <a:gsLst>
              <a:gs pos="0">
                <a:schemeClr val="bg1">
                  <a:lumMod val="85000"/>
                </a:schemeClr>
              </a:gs>
              <a:gs pos="0">
                <a:srgbClr val="44546A">
                  <a:lumMod val="20000"/>
                  <a:lumOff val="80000"/>
                </a:srgbClr>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93" y="2420888"/>
            <a:ext cx="2797547" cy="2232247"/>
          </a:xfrm>
          <a:prstGeom prst="flowChartDelay">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71665" y="1769759"/>
            <a:ext cx="9120335" cy="4401205"/>
          </a:xfrm>
          <a:prstGeom prst="rect">
            <a:avLst/>
          </a:prstGeom>
        </p:spPr>
        <p:txBody>
          <a:bodyPr wrap="square">
            <a:spAutoFit/>
          </a:bodyPr>
          <a:lstStyle/>
          <a:p>
            <a:pPr marL="285750" indent="-285750">
              <a:buFont typeface="Wingdings" panose="05000000000000000000" pitchFamily="2" charset="2"/>
              <a:buChar char="q"/>
            </a:pPr>
            <a:r>
              <a:rPr lang="ru-RU" sz="2000" dirty="0" smtClean="0">
                <a:latin typeface="Arial Narrow" panose="020B0606020202030204" pitchFamily="34" charset="0"/>
              </a:rPr>
              <a:t>насильственное изменение </a:t>
            </a:r>
            <a:r>
              <a:rPr lang="ru-RU" sz="2000" dirty="0">
                <a:latin typeface="Arial Narrow" panose="020B0606020202030204" pitchFamily="34" charset="0"/>
              </a:rPr>
              <a:t>конституционного строя и (или) территориальной целостности Республики Беларусь;</a:t>
            </a:r>
          </a:p>
          <a:p>
            <a:pPr marL="285750" indent="-285750">
              <a:buFont typeface="Wingdings" panose="05000000000000000000" pitchFamily="2" charset="2"/>
              <a:buChar char="q"/>
            </a:pPr>
            <a:r>
              <a:rPr lang="ru-RU" sz="2000" dirty="0" smtClean="0">
                <a:latin typeface="Arial Narrow" panose="020B0606020202030204" pitchFamily="34" charset="0"/>
              </a:rPr>
              <a:t>захват </a:t>
            </a:r>
            <a:r>
              <a:rPr lang="ru-RU" sz="2000" dirty="0">
                <a:latin typeface="Arial Narrow" panose="020B0606020202030204" pitchFamily="34" charset="0"/>
              </a:rPr>
              <a:t>или </a:t>
            </a:r>
            <a:r>
              <a:rPr lang="ru-RU" sz="2000" dirty="0" smtClean="0">
                <a:latin typeface="Arial Narrow" panose="020B0606020202030204" pitchFamily="34" charset="0"/>
              </a:rPr>
              <a:t>удержание </a:t>
            </a:r>
            <a:r>
              <a:rPr lang="ru-RU" sz="2000" dirty="0">
                <a:latin typeface="Arial Narrow" panose="020B0606020202030204" pitchFamily="34" charset="0"/>
              </a:rPr>
              <a:t>государственной власти неконституционным путем;</a:t>
            </a:r>
          </a:p>
          <a:p>
            <a:pPr marL="285750" indent="-285750">
              <a:buFont typeface="Wingdings" panose="05000000000000000000" pitchFamily="2" charset="2"/>
              <a:buChar char="q"/>
            </a:pPr>
            <a:r>
              <a:rPr lang="ru-RU" sz="2000" dirty="0" smtClean="0">
                <a:latin typeface="Arial Narrow" panose="020B0606020202030204" pitchFamily="34" charset="0"/>
              </a:rPr>
              <a:t>создание </a:t>
            </a:r>
            <a:r>
              <a:rPr lang="ru-RU" sz="2000" dirty="0">
                <a:latin typeface="Arial Narrow" panose="020B0606020202030204" pitchFamily="34" charset="0"/>
              </a:rPr>
              <a:t>экстремистского формирования либо </a:t>
            </a:r>
            <a:r>
              <a:rPr lang="ru-RU" sz="2000" dirty="0" smtClean="0">
                <a:latin typeface="Arial Narrow" panose="020B0606020202030204" pitchFamily="34" charset="0"/>
              </a:rPr>
              <a:t>участие </a:t>
            </a:r>
            <a:r>
              <a:rPr lang="ru-RU" sz="2000" dirty="0">
                <a:latin typeface="Arial Narrow" panose="020B0606020202030204" pitchFamily="34" charset="0"/>
              </a:rPr>
              <a:t>в экстремистском формировании;</a:t>
            </a:r>
          </a:p>
          <a:p>
            <a:pPr marL="285750" indent="-285750">
              <a:buFont typeface="Wingdings" panose="05000000000000000000" pitchFamily="2" charset="2"/>
              <a:buChar char="q"/>
            </a:pPr>
            <a:r>
              <a:rPr lang="ru-RU" sz="2000" dirty="0" smtClean="0">
                <a:latin typeface="Arial Narrow" panose="020B0606020202030204" pitchFamily="34" charset="0"/>
              </a:rPr>
              <a:t>содействие </a:t>
            </a:r>
            <a:r>
              <a:rPr lang="ru-RU" sz="2000" dirty="0">
                <a:latin typeface="Arial Narrow" panose="020B0606020202030204" pitchFamily="34" charset="0"/>
              </a:rPr>
              <a:t>осуществлению экстремистской деятельности, </a:t>
            </a:r>
            <a:r>
              <a:rPr lang="ru-RU" sz="2000" dirty="0" smtClean="0">
                <a:latin typeface="Arial Narrow" panose="020B0606020202030204" pitchFamily="34" charset="0"/>
              </a:rPr>
              <a:t>прохождение </a:t>
            </a:r>
            <a:r>
              <a:rPr lang="ru-RU" sz="2000" dirty="0">
                <a:latin typeface="Arial Narrow" panose="020B0606020202030204" pitchFamily="34" charset="0"/>
              </a:rPr>
              <a:t>обучения или иной подготовки для участия в такой деятельности;</a:t>
            </a:r>
          </a:p>
          <a:p>
            <a:pPr marL="285750" indent="-285750">
              <a:buFont typeface="Wingdings" panose="05000000000000000000" pitchFamily="2" charset="2"/>
              <a:buChar char="q"/>
            </a:pPr>
            <a:r>
              <a:rPr lang="ru-RU" sz="2000" dirty="0" smtClean="0">
                <a:latin typeface="Arial Narrow" panose="020B0606020202030204" pitchFamily="34" charset="0"/>
              </a:rPr>
              <a:t>распространение </a:t>
            </a:r>
            <a:r>
              <a:rPr lang="ru-RU" sz="2000" dirty="0">
                <a:latin typeface="Arial Narrow" panose="020B0606020202030204" pitchFamily="34" charset="0"/>
              </a:rPr>
              <a:t>в этих целях заведомо ложных сведений о политическом, экономическом, социальном, военном или международном положении Республики Беларусь, правовом положении граждан в Республике Беларусь, дискредитирующих Республику Беларусь</a:t>
            </a:r>
            <a:r>
              <a:rPr lang="ru-RU" sz="2000" dirty="0" smtClean="0">
                <a:latin typeface="Arial Narrow" panose="020B0606020202030204" pitchFamily="34" charset="0"/>
              </a:rPr>
              <a:t>;</a:t>
            </a:r>
          </a:p>
          <a:p>
            <a:pPr marL="285750" indent="-285750">
              <a:buFont typeface="Wingdings" panose="05000000000000000000" pitchFamily="2" charset="2"/>
              <a:buChar char="q"/>
            </a:pPr>
            <a:r>
              <a:rPr lang="ru-RU" sz="2000" dirty="0" smtClean="0">
                <a:latin typeface="Arial Narrow" panose="020B0606020202030204" pitchFamily="34" charset="0"/>
              </a:rPr>
              <a:t>оскорбление </a:t>
            </a:r>
            <a:r>
              <a:rPr lang="ru-RU" sz="2000" dirty="0">
                <a:latin typeface="Arial Narrow" panose="020B0606020202030204" pitchFamily="34" charset="0"/>
              </a:rPr>
              <a:t>в этих целях представителя власти в связи с исполнением им служебных обязанностей, </a:t>
            </a:r>
            <a:r>
              <a:rPr lang="ru-RU" sz="2000" dirty="0" smtClean="0">
                <a:latin typeface="Arial Narrow" panose="020B0606020202030204" pitchFamily="34" charset="0"/>
              </a:rPr>
              <a:t>дискредитация </a:t>
            </a:r>
            <a:r>
              <a:rPr lang="ru-RU" sz="2000" dirty="0">
                <a:latin typeface="Arial Narrow" panose="020B0606020202030204" pitchFamily="34" charset="0"/>
              </a:rPr>
              <a:t>органов государственной власти и управления;</a:t>
            </a:r>
          </a:p>
          <a:p>
            <a:pPr marL="285750" indent="-285750">
              <a:buFont typeface="Wingdings" panose="05000000000000000000" pitchFamily="2" charset="2"/>
              <a:buChar char="q"/>
            </a:pPr>
            <a:r>
              <a:rPr lang="ru-RU" sz="2000" dirty="0" smtClean="0">
                <a:latin typeface="Arial Narrow" panose="020B0606020202030204" pitchFamily="34" charset="0"/>
              </a:rPr>
              <a:t>создание </a:t>
            </a:r>
            <a:r>
              <a:rPr lang="ru-RU" sz="2000" dirty="0">
                <a:latin typeface="Arial Narrow" panose="020B0606020202030204" pitchFamily="34" charset="0"/>
              </a:rPr>
              <a:t>в этих целях незаконного вооруженного формирования;</a:t>
            </a:r>
          </a:p>
        </p:txBody>
      </p:sp>
      <p:sp>
        <p:nvSpPr>
          <p:cNvPr id="3" name="Прямоугольник 2"/>
          <p:cNvSpPr/>
          <p:nvPr/>
        </p:nvSpPr>
        <p:spPr>
          <a:xfrm>
            <a:off x="235506" y="1174480"/>
            <a:ext cx="11405109" cy="523220"/>
          </a:xfrm>
          <a:prstGeom prst="rect">
            <a:avLst/>
          </a:prstGeom>
        </p:spPr>
        <p:txBody>
          <a:bodyPr wrap="square">
            <a:spAutoFit/>
          </a:bodyPr>
          <a:lstStyle/>
          <a:p>
            <a:r>
              <a:rPr lang="ru-RU" sz="2800" dirty="0">
                <a:solidFill>
                  <a:srgbClr val="C00000"/>
                </a:solidFill>
                <a:latin typeface="Impact" panose="020B0806030902050204" pitchFamily="34" charset="0"/>
              </a:rPr>
              <a:t>СПОСОБЫ </a:t>
            </a:r>
            <a:r>
              <a:rPr lang="ru-RU" sz="2800" dirty="0" smtClean="0">
                <a:solidFill>
                  <a:srgbClr val="C00000"/>
                </a:solidFill>
                <a:latin typeface="Impact" panose="020B0806030902050204" pitchFamily="34" charset="0"/>
              </a:rPr>
              <a:t>(пути) </a:t>
            </a:r>
            <a:r>
              <a:rPr lang="ru-RU" sz="2800" dirty="0">
                <a:solidFill>
                  <a:srgbClr val="C00000"/>
                </a:solidFill>
                <a:latin typeface="Impact" panose="020B0806030902050204" pitchFamily="34" charset="0"/>
              </a:rPr>
              <a:t>экстремизма (экстремистской деятельности):</a:t>
            </a:r>
            <a:r>
              <a:rPr lang="ru-RU" sz="2800" dirty="0">
                <a:latin typeface="Impact" panose="020B0806030902050204" pitchFamily="34" charset="0"/>
              </a:rPr>
              <a:t> </a:t>
            </a:r>
          </a:p>
        </p:txBody>
      </p:sp>
    </p:spTree>
    <p:extLst>
      <p:ext uri="{BB962C8B-B14F-4D97-AF65-F5344CB8AC3E}">
        <p14:creationId xmlns:p14="http://schemas.microsoft.com/office/powerpoint/2010/main" val="224677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146487"/>
            <a:ext cx="9744405" cy="648072"/>
          </a:xfrm>
        </p:spPr>
        <p:txBody>
          <a:bodyPr>
            <a:noAutofit/>
          </a:bodyPr>
          <a:lstStyle/>
          <a:p>
            <a:pPr algn="r"/>
            <a:r>
              <a:rPr lang="ru-RU" sz="2800" dirty="0" smtClean="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rPr>
              <a:t> </a:t>
            </a:r>
            <a:endParaRPr lang="ru-RU" sz="2800" dirty="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endParaRPr>
          </a:p>
        </p:txBody>
      </p:sp>
      <p:sp>
        <p:nvSpPr>
          <p:cNvPr id="9" name="Прямоугольник 8"/>
          <p:cNvSpPr/>
          <p:nvPr/>
        </p:nvSpPr>
        <p:spPr>
          <a:xfrm rot="16200000">
            <a:off x="3991400" y="1963095"/>
            <a:ext cx="457777" cy="8440575"/>
          </a:xfrm>
          <a:prstGeom prst="rect">
            <a:avLst/>
          </a:prstGeom>
          <a:gradFill flip="none" rotWithShape="1">
            <a:gsLst>
              <a:gs pos="0">
                <a:schemeClr val="bg1">
                  <a:alpha val="0"/>
                </a:schemeClr>
              </a:gs>
              <a:gs pos="37000">
                <a:schemeClr val="bg1">
                  <a:alpha val="62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 name="Прямоугольник 5"/>
          <p:cNvSpPr/>
          <p:nvPr/>
        </p:nvSpPr>
        <p:spPr>
          <a:xfrm>
            <a:off x="623392" y="6269605"/>
            <a:ext cx="6096000" cy="369332"/>
          </a:xfrm>
          <a:prstGeom prst="rect">
            <a:avLst/>
          </a:prstGeom>
        </p:spPr>
        <p:txBody>
          <a:bodyPr>
            <a:spAutoFit/>
          </a:bodyPr>
          <a:lstStyle/>
          <a:p>
            <a:endParaRPr lang="ru-RU" dirty="0"/>
          </a:p>
        </p:txBody>
      </p:sp>
      <p:sp>
        <p:nvSpPr>
          <p:cNvPr id="23" name="Прямоугольник 22"/>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ЗАКОН О ПРОТИВОДЕЙСТВИИ ЭКСТРЕМИЗМУ</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10" name="Блок-схема: задержка 9"/>
          <p:cNvSpPr/>
          <p:nvPr/>
        </p:nvSpPr>
        <p:spPr>
          <a:xfrm>
            <a:off x="1" y="2204864"/>
            <a:ext cx="3071664" cy="2688301"/>
          </a:xfrm>
          <a:prstGeom prst="flowChartDelay">
            <a:avLst/>
          </a:prstGeom>
          <a:gradFill flip="none" rotWithShape="1">
            <a:gsLst>
              <a:gs pos="0">
                <a:schemeClr val="bg1">
                  <a:lumMod val="85000"/>
                </a:schemeClr>
              </a:gs>
              <a:gs pos="0">
                <a:srgbClr val="44546A">
                  <a:lumMod val="20000"/>
                  <a:lumOff val="80000"/>
                </a:srgbClr>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93" y="2420888"/>
            <a:ext cx="2797547" cy="2232247"/>
          </a:xfrm>
          <a:prstGeom prst="flowChartDelay">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71665" y="1769759"/>
            <a:ext cx="9120335" cy="4708981"/>
          </a:xfrm>
          <a:prstGeom prst="rect">
            <a:avLst/>
          </a:prstGeom>
        </p:spPr>
        <p:txBody>
          <a:bodyPr wrap="square">
            <a:spAutoFit/>
          </a:bodyPr>
          <a:lstStyle/>
          <a:p>
            <a:pPr marL="285750" indent="-285750">
              <a:buFont typeface="Wingdings" panose="05000000000000000000" pitchFamily="2" charset="2"/>
              <a:buChar char="q"/>
            </a:pPr>
            <a:r>
              <a:rPr lang="ru-RU" sz="2000" dirty="0" smtClean="0">
                <a:latin typeface="Arial Narrow" panose="020B0606020202030204" pitchFamily="34" charset="0"/>
              </a:rPr>
              <a:t>осуществление </a:t>
            </a:r>
            <a:r>
              <a:rPr lang="ru-RU" sz="2000" dirty="0">
                <a:latin typeface="Arial Narrow" panose="020B0606020202030204" pitchFamily="34" charset="0"/>
              </a:rPr>
              <a:t>террористической деятельности;</a:t>
            </a:r>
          </a:p>
          <a:p>
            <a:pPr marL="285750" indent="-285750">
              <a:buFont typeface="Wingdings" panose="05000000000000000000" pitchFamily="2" charset="2"/>
              <a:buChar char="q"/>
            </a:pPr>
            <a:r>
              <a:rPr lang="ru-RU" sz="2000" dirty="0" smtClean="0">
                <a:latin typeface="Arial Narrow" panose="020B0606020202030204" pitchFamily="34" charset="0"/>
              </a:rPr>
              <a:t>разжигание </a:t>
            </a:r>
            <a:r>
              <a:rPr lang="ru-RU" sz="2000" dirty="0">
                <a:latin typeface="Arial Narrow" panose="020B0606020202030204" pitchFamily="34" charset="0"/>
              </a:rPr>
              <a:t>расовой, национальной, религиозной либо иной социальной вражды или розни, политической или идеологической вражды, вражды или розни в отношении какой-либо социальной группы, в том числе </a:t>
            </a:r>
            <a:r>
              <a:rPr lang="ru-RU" sz="2000" dirty="0" smtClean="0">
                <a:latin typeface="Arial Narrow" panose="020B0606020202030204" pitchFamily="34" charset="0"/>
              </a:rPr>
              <a:t>совершение </a:t>
            </a:r>
            <a:r>
              <a:rPr lang="ru-RU" sz="2000" dirty="0">
                <a:latin typeface="Arial Narrow" panose="020B0606020202030204" pitchFamily="34" charset="0"/>
              </a:rPr>
              <a:t>в указанных целях противоправных деяний против общественного порядка и общественной нравственности, порядка управления, жизни и здоровья, личной свободы, чести и достоинства личности, имущества;</a:t>
            </a:r>
          </a:p>
          <a:p>
            <a:pPr marL="285750" indent="-285750">
              <a:buFont typeface="Wingdings" panose="05000000000000000000" pitchFamily="2" charset="2"/>
              <a:buChar char="q"/>
            </a:pPr>
            <a:r>
              <a:rPr lang="ru-RU" sz="2000" dirty="0" smtClean="0">
                <a:latin typeface="Arial Narrow" panose="020B0606020202030204" pitchFamily="34" charset="0"/>
              </a:rPr>
              <a:t>организация </a:t>
            </a:r>
            <a:r>
              <a:rPr lang="ru-RU" sz="2000" dirty="0">
                <a:latin typeface="Arial Narrow" panose="020B0606020202030204" pitchFamily="34" charset="0"/>
              </a:rPr>
              <a:t>и </a:t>
            </a:r>
            <a:r>
              <a:rPr lang="ru-RU" sz="2000" dirty="0" smtClean="0">
                <a:latin typeface="Arial Narrow" panose="020B0606020202030204" pitchFamily="34" charset="0"/>
              </a:rPr>
              <a:t>осуществление </a:t>
            </a:r>
            <a:r>
              <a:rPr lang="ru-RU" sz="2000" dirty="0">
                <a:latin typeface="Arial Narrow" panose="020B0606020202030204" pitchFamily="34" charset="0"/>
              </a:rPr>
              <a:t>массовых беспорядков, актов вандализма, сопряженных с повреждением или уничтожением имущества, </a:t>
            </a:r>
            <a:r>
              <a:rPr lang="ru-RU" sz="2000" dirty="0" smtClean="0">
                <a:latin typeface="Arial Narrow" panose="020B0606020202030204" pitchFamily="34" charset="0"/>
              </a:rPr>
              <a:t>захват </a:t>
            </a:r>
            <a:r>
              <a:rPr lang="ru-RU" sz="2000" dirty="0">
                <a:latin typeface="Arial Narrow" panose="020B0606020202030204" pitchFamily="34" charset="0"/>
              </a:rPr>
              <a:t>зданий и сооружений, </a:t>
            </a:r>
            <a:r>
              <a:rPr lang="ru-RU" sz="2000" dirty="0" smtClean="0">
                <a:latin typeface="Arial Narrow" panose="020B0606020202030204" pitchFamily="34" charset="0"/>
              </a:rPr>
              <a:t>иные действия, </a:t>
            </a:r>
            <a:r>
              <a:rPr lang="ru-RU" sz="2000" dirty="0">
                <a:latin typeface="Arial Narrow" panose="020B0606020202030204" pitchFamily="34" charset="0"/>
              </a:rPr>
              <a:t>грубо </a:t>
            </a:r>
            <a:r>
              <a:rPr lang="ru-RU" sz="2000" dirty="0" smtClean="0">
                <a:latin typeface="Arial Narrow" panose="020B0606020202030204" pitchFamily="34" charset="0"/>
              </a:rPr>
              <a:t>нарушающие </a:t>
            </a:r>
            <a:r>
              <a:rPr lang="ru-RU" sz="2000" dirty="0">
                <a:latin typeface="Arial Narrow" panose="020B0606020202030204" pitchFamily="34" charset="0"/>
              </a:rPr>
              <a:t>общественный порядок, либо </a:t>
            </a:r>
            <a:r>
              <a:rPr lang="ru-RU" sz="2000" dirty="0" smtClean="0">
                <a:latin typeface="Arial Narrow" panose="020B0606020202030204" pitchFamily="34" charset="0"/>
              </a:rPr>
              <a:t>активное участие </a:t>
            </a:r>
            <a:r>
              <a:rPr lang="ru-RU" sz="2000" dirty="0">
                <a:latin typeface="Arial Narrow" panose="020B0606020202030204" pitchFamily="34" charset="0"/>
              </a:rPr>
              <a:t>в них по мотивам расовой, национальной, религиозной либо иной социальной вражды или розни, политической или идеологической вражды, вражды или розни в отношении какой-либо социальной группы;</a:t>
            </a:r>
          </a:p>
          <a:p>
            <a:pPr marL="285750" indent="-285750">
              <a:buFont typeface="Wingdings" panose="05000000000000000000" pitchFamily="2" charset="2"/>
              <a:buChar char="q"/>
            </a:pPr>
            <a:r>
              <a:rPr lang="ru-RU" sz="2000" dirty="0" smtClean="0">
                <a:latin typeface="Arial Narrow" panose="020B0606020202030204" pitchFamily="34" charset="0"/>
              </a:rPr>
              <a:t>совершения </a:t>
            </a:r>
            <a:r>
              <a:rPr lang="ru-RU" sz="2000" dirty="0">
                <a:latin typeface="Arial Narrow" panose="020B0606020202030204" pitchFamily="34" charset="0"/>
              </a:rPr>
              <a:t>в этих целях незаконных действий в отношении оружия, боеприпасов, взрывчатых веществ</a:t>
            </a:r>
            <a:r>
              <a:rPr lang="ru-RU" sz="2000" dirty="0" smtClean="0">
                <a:latin typeface="Arial Narrow" panose="020B0606020202030204" pitchFamily="34" charset="0"/>
              </a:rPr>
              <a:t>;</a:t>
            </a:r>
            <a:endParaRPr lang="ru-RU" sz="2000" dirty="0">
              <a:latin typeface="Arial Narrow" panose="020B0606020202030204" pitchFamily="34" charset="0"/>
            </a:endParaRPr>
          </a:p>
        </p:txBody>
      </p:sp>
      <p:sp>
        <p:nvSpPr>
          <p:cNvPr id="3" name="Прямоугольник 2"/>
          <p:cNvSpPr/>
          <p:nvPr/>
        </p:nvSpPr>
        <p:spPr>
          <a:xfrm>
            <a:off x="235506" y="1174480"/>
            <a:ext cx="11405109" cy="523220"/>
          </a:xfrm>
          <a:prstGeom prst="rect">
            <a:avLst/>
          </a:prstGeom>
        </p:spPr>
        <p:txBody>
          <a:bodyPr wrap="square">
            <a:spAutoFit/>
          </a:bodyPr>
          <a:lstStyle/>
          <a:p>
            <a:r>
              <a:rPr lang="ru-RU" sz="2800" dirty="0">
                <a:solidFill>
                  <a:srgbClr val="C00000"/>
                </a:solidFill>
                <a:latin typeface="Impact" panose="020B0806030902050204" pitchFamily="34" charset="0"/>
              </a:rPr>
              <a:t>СПОСОБЫ </a:t>
            </a:r>
            <a:r>
              <a:rPr lang="ru-RU" sz="2800" dirty="0" smtClean="0">
                <a:solidFill>
                  <a:srgbClr val="C00000"/>
                </a:solidFill>
                <a:latin typeface="Impact" panose="020B0806030902050204" pitchFamily="34" charset="0"/>
              </a:rPr>
              <a:t>(пути) </a:t>
            </a:r>
            <a:r>
              <a:rPr lang="ru-RU" sz="2800" dirty="0">
                <a:solidFill>
                  <a:srgbClr val="C00000"/>
                </a:solidFill>
                <a:latin typeface="Impact" panose="020B0806030902050204" pitchFamily="34" charset="0"/>
              </a:rPr>
              <a:t>экстремизма (экстремистской деятельности):</a:t>
            </a:r>
            <a:r>
              <a:rPr lang="ru-RU" sz="2800" dirty="0">
                <a:latin typeface="Impact" panose="020B0806030902050204" pitchFamily="34" charset="0"/>
              </a:rPr>
              <a:t> </a:t>
            </a:r>
          </a:p>
        </p:txBody>
      </p:sp>
    </p:spTree>
    <p:extLst>
      <p:ext uri="{BB962C8B-B14F-4D97-AF65-F5344CB8AC3E}">
        <p14:creationId xmlns:p14="http://schemas.microsoft.com/office/powerpoint/2010/main" val="826746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146487"/>
            <a:ext cx="9744405" cy="648072"/>
          </a:xfrm>
        </p:spPr>
        <p:txBody>
          <a:bodyPr>
            <a:noAutofit/>
          </a:bodyPr>
          <a:lstStyle/>
          <a:p>
            <a:pPr algn="r"/>
            <a:r>
              <a:rPr lang="ru-RU" sz="2800" dirty="0" smtClean="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rPr>
              <a:t> </a:t>
            </a:r>
            <a:endParaRPr lang="ru-RU" sz="2800" dirty="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endParaRPr>
          </a:p>
        </p:txBody>
      </p:sp>
      <p:sp>
        <p:nvSpPr>
          <p:cNvPr id="9" name="Прямоугольник 8"/>
          <p:cNvSpPr/>
          <p:nvPr/>
        </p:nvSpPr>
        <p:spPr>
          <a:xfrm rot="16200000">
            <a:off x="3991400" y="1963095"/>
            <a:ext cx="457777" cy="8440575"/>
          </a:xfrm>
          <a:prstGeom prst="rect">
            <a:avLst/>
          </a:prstGeom>
          <a:gradFill flip="none" rotWithShape="1">
            <a:gsLst>
              <a:gs pos="0">
                <a:schemeClr val="bg1">
                  <a:alpha val="0"/>
                </a:schemeClr>
              </a:gs>
              <a:gs pos="37000">
                <a:schemeClr val="bg1">
                  <a:alpha val="62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 name="Прямоугольник 5"/>
          <p:cNvSpPr/>
          <p:nvPr/>
        </p:nvSpPr>
        <p:spPr>
          <a:xfrm>
            <a:off x="623392" y="6269605"/>
            <a:ext cx="6096000" cy="369332"/>
          </a:xfrm>
          <a:prstGeom prst="rect">
            <a:avLst/>
          </a:prstGeom>
        </p:spPr>
        <p:txBody>
          <a:bodyPr>
            <a:spAutoFit/>
          </a:bodyPr>
          <a:lstStyle/>
          <a:p>
            <a:endParaRPr lang="ru-RU" dirty="0"/>
          </a:p>
        </p:txBody>
      </p:sp>
      <p:sp>
        <p:nvSpPr>
          <p:cNvPr id="23" name="Прямоугольник 22"/>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ЗАКОН О ПРОТИВОДЕЙСТВИИ ЭКСТРЕМИЗМУ</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10" name="Блок-схема: задержка 9"/>
          <p:cNvSpPr/>
          <p:nvPr/>
        </p:nvSpPr>
        <p:spPr>
          <a:xfrm>
            <a:off x="1" y="2204864"/>
            <a:ext cx="3071664" cy="2688301"/>
          </a:xfrm>
          <a:prstGeom prst="flowChartDelay">
            <a:avLst/>
          </a:prstGeom>
          <a:gradFill flip="none" rotWithShape="1">
            <a:gsLst>
              <a:gs pos="0">
                <a:schemeClr val="bg1">
                  <a:lumMod val="85000"/>
                </a:schemeClr>
              </a:gs>
              <a:gs pos="0">
                <a:srgbClr val="44546A">
                  <a:lumMod val="20000"/>
                  <a:lumOff val="80000"/>
                </a:srgbClr>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93" y="2420888"/>
            <a:ext cx="2797547" cy="2232247"/>
          </a:xfrm>
          <a:prstGeom prst="flowChartDelay">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71665" y="1769759"/>
            <a:ext cx="9120335" cy="3477875"/>
          </a:xfrm>
          <a:prstGeom prst="rect">
            <a:avLst/>
          </a:prstGeom>
        </p:spPr>
        <p:txBody>
          <a:bodyPr wrap="square">
            <a:spAutoFit/>
          </a:bodyPr>
          <a:lstStyle/>
          <a:p>
            <a:pPr marL="285750" indent="-285750">
              <a:buFont typeface="Wingdings" panose="05000000000000000000" pitchFamily="2" charset="2"/>
              <a:buChar char="q"/>
            </a:pPr>
            <a:r>
              <a:rPr lang="ru-RU" sz="2000" dirty="0" smtClean="0">
                <a:latin typeface="Arial Narrow" panose="020B0606020202030204" pitchFamily="34" charset="0"/>
              </a:rPr>
              <a:t>пропаганда исключительности</a:t>
            </a:r>
            <a:r>
              <a:rPr lang="ru-RU" sz="2000" dirty="0">
                <a:latin typeface="Arial Narrow" panose="020B0606020202030204" pitchFamily="34" charset="0"/>
              </a:rPr>
              <a:t>, превосходства либо неполноценности граждан по признаку их социальной, расовой, национальной, религиозной или языковой принадлежности;</a:t>
            </a:r>
          </a:p>
          <a:p>
            <a:pPr marL="285750" indent="-285750">
              <a:buFont typeface="Wingdings" panose="05000000000000000000" pitchFamily="2" charset="2"/>
              <a:buChar char="q"/>
            </a:pPr>
            <a:r>
              <a:rPr lang="ru-RU" sz="2000" dirty="0" smtClean="0">
                <a:latin typeface="Arial Narrow" panose="020B0606020202030204" pitchFamily="34" charset="0"/>
              </a:rPr>
              <a:t>распространение </a:t>
            </a:r>
            <a:r>
              <a:rPr lang="ru-RU" sz="2000" b="1" dirty="0">
                <a:solidFill>
                  <a:srgbClr val="C00000"/>
                </a:solidFill>
                <a:latin typeface="Arial Narrow" panose="020B0606020202030204" pitchFamily="34" charset="0"/>
              </a:rPr>
              <a:t>экстремистских материалов</a:t>
            </a:r>
            <a:r>
              <a:rPr lang="ru-RU" sz="2000" dirty="0">
                <a:latin typeface="Arial Narrow" panose="020B0606020202030204" pitchFamily="34" charset="0"/>
              </a:rPr>
              <a:t>, а равно </a:t>
            </a:r>
            <a:r>
              <a:rPr lang="ru-RU" sz="2000" dirty="0" smtClean="0">
                <a:latin typeface="Arial Narrow" panose="020B0606020202030204" pitchFamily="34" charset="0"/>
              </a:rPr>
              <a:t>изготовление, издание, хранение или перевозка </a:t>
            </a:r>
            <a:r>
              <a:rPr lang="ru-RU" sz="2000" dirty="0">
                <a:latin typeface="Arial Narrow" panose="020B0606020202030204" pitchFamily="34" charset="0"/>
              </a:rPr>
              <a:t>таких материалов в целях распространения;</a:t>
            </a:r>
          </a:p>
          <a:p>
            <a:pPr marL="285750" indent="-285750">
              <a:buFont typeface="Wingdings" panose="05000000000000000000" pitchFamily="2" charset="2"/>
              <a:buChar char="q"/>
            </a:pPr>
            <a:r>
              <a:rPr lang="ru-RU" sz="2000" dirty="0" smtClean="0">
                <a:latin typeface="Arial Narrow" panose="020B0606020202030204" pitchFamily="34" charset="0"/>
              </a:rPr>
              <a:t>реабилитация </a:t>
            </a:r>
            <a:r>
              <a:rPr lang="ru-RU" sz="2000" dirty="0">
                <a:latin typeface="Arial Narrow" panose="020B0606020202030204" pitchFamily="34" charset="0"/>
              </a:rPr>
              <a:t>нацизма, </a:t>
            </a:r>
            <a:r>
              <a:rPr lang="ru-RU" sz="2000" dirty="0" smtClean="0">
                <a:latin typeface="Arial Narrow" panose="020B0606020202030204" pitchFamily="34" charset="0"/>
              </a:rPr>
              <a:t>пропаганда </a:t>
            </a:r>
            <a:r>
              <a:rPr lang="ru-RU" sz="2000" dirty="0">
                <a:latin typeface="Arial Narrow" panose="020B0606020202030204" pitchFamily="34" charset="0"/>
              </a:rPr>
              <a:t>или </a:t>
            </a:r>
            <a:r>
              <a:rPr lang="ru-RU" sz="2000" dirty="0" smtClean="0">
                <a:latin typeface="Arial Narrow" panose="020B0606020202030204" pitchFamily="34" charset="0"/>
              </a:rPr>
              <a:t>публичное демонстрирование, изготовление, распространение </a:t>
            </a:r>
            <a:r>
              <a:rPr lang="ru-RU" sz="2000" dirty="0">
                <a:latin typeface="Arial Narrow" panose="020B0606020202030204" pitchFamily="34" charset="0"/>
              </a:rPr>
              <a:t>нацистской символики и атрибутики, а равно </a:t>
            </a:r>
            <a:r>
              <a:rPr lang="ru-RU" sz="2000" dirty="0" smtClean="0">
                <a:latin typeface="Arial Narrow" panose="020B0606020202030204" pitchFamily="34" charset="0"/>
              </a:rPr>
              <a:t>хранение </a:t>
            </a:r>
            <a:r>
              <a:rPr lang="ru-RU" sz="2000" dirty="0">
                <a:latin typeface="Arial Narrow" panose="020B0606020202030204" pitchFamily="34" charset="0"/>
              </a:rPr>
              <a:t>или </a:t>
            </a:r>
            <a:r>
              <a:rPr lang="ru-RU" sz="2000" dirty="0" smtClean="0">
                <a:latin typeface="Arial Narrow" panose="020B0606020202030204" pitchFamily="34" charset="0"/>
              </a:rPr>
              <a:t>приобретение такой </a:t>
            </a:r>
            <a:r>
              <a:rPr lang="ru-RU" sz="2000" dirty="0">
                <a:latin typeface="Arial Narrow" panose="020B0606020202030204" pitchFamily="34" charset="0"/>
              </a:rPr>
              <a:t>символики или атрибутики в целях распространения;</a:t>
            </a:r>
          </a:p>
          <a:p>
            <a:pPr marL="285750" indent="-285750">
              <a:buFont typeface="Wingdings" panose="05000000000000000000" pitchFamily="2" charset="2"/>
              <a:buChar char="q"/>
            </a:pPr>
            <a:r>
              <a:rPr lang="ru-RU" sz="2000" dirty="0" smtClean="0">
                <a:latin typeface="Arial Narrow" panose="020B0606020202030204" pitchFamily="34" charset="0"/>
              </a:rPr>
              <a:t>воспрепятствование </a:t>
            </a:r>
            <a:r>
              <a:rPr lang="ru-RU" sz="2000" dirty="0">
                <a:latin typeface="Arial Narrow" panose="020B0606020202030204" pitchFamily="34" charset="0"/>
              </a:rPr>
              <a:t>законной деятельности государственных органов, в том числе Центральной комиссии Республики Беларусь по выборам и проведению республиканских референдумов, избирательных комиссий, комиссий по </a:t>
            </a:r>
            <a:r>
              <a:rPr lang="ru-RU" sz="2000" dirty="0" smtClean="0">
                <a:latin typeface="Arial Narrow" panose="020B0606020202030204" pitchFamily="34" charset="0"/>
              </a:rPr>
              <a:t>референдуму</a:t>
            </a:r>
            <a:r>
              <a:rPr lang="ru-RU" sz="2000" dirty="0">
                <a:latin typeface="Arial Narrow" panose="020B0606020202030204" pitchFamily="34" charset="0"/>
              </a:rPr>
              <a:t>;</a:t>
            </a:r>
          </a:p>
        </p:txBody>
      </p:sp>
      <p:sp>
        <p:nvSpPr>
          <p:cNvPr id="3" name="Прямоугольник 2"/>
          <p:cNvSpPr/>
          <p:nvPr/>
        </p:nvSpPr>
        <p:spPr>
          <a:xfrm>
            <a:off x="235506" y="1174480"/>
            <a:ext cx="11405109" cy="523220"/>
          </a:xfrm>
          <a:prstGeom prst="rect">
            <a:avLst/>
          </a:prstGeom>
        </p:spPr>
        <p:txBody>
          <a:bodyPr wrap="square">
            <a:spAutoFit/>
          </a:bodyPr>
          <a:lstStyle/>
          <a:p>
            <a:r>
              <a:rPr lang="ru-RU" sz="2800" dirty="0">
                <a:solidFill>
                  <a:srgbClr val="C00000"/>
                </a:solidFill>
                <a:latin typeface="Impact" panose="020B0806030902050204" pitchFamily="34" charset="0"/>
              </a:rPr>
              <a:t>СПОСОБЫ </a:t>
            </a:r>
            <a:r>
              <a:rPr lang="ru-RU" sz="2800" dirty="0" smtClean="0">
                <a:solidFill>
                  <a:srgbClr val="C00000"/>
                </a:solidFill>
                <a:latin typeface="Impact" panose="020B0806030902050204" pitchFamily="34" charset="0"/>
              </a:rPr>
              <a:t>(пути) </a:t>
            </a:r>
            <a:r>
              <a:rPr lang="ru-RU" sz="2800" dirty="0">
                <a:solidFill>
                  <a:srgbClr val="C00000"/>
                </a:solidFill>
                <a:latin typeface="Impact" panose="020B0806030902050204" pitchFamily="34" charset="0"/>
              </a:rPr>
              <a:t>экстремизма (экстремистской деятельности):</a:t>
            </a:r>
            <a:r>
              <a:rPr lang="ru-RU" sz="2800" dirty="0">
                <a:latin typeface="Impact" panose="020B0806030902050204" pitchFamily="34" charset="0"/>
              </a:rPr>
              <a:t> </a:t>
            </a:r>
          </a:p>
        </p:txBody>
      </p:sp>
    </p:spTree>
    <p:extLst>
      <p:ext uri="{BB962C8B-B14F-4D97-AF65-F5344CB8AC3E}">
        <p14:creationId xmlns:p14="http://schemas.microsoft.com/office/powerpoint/2010/main" val="1542160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146487"/>
            <a:ext cx="9744405" cy="648072"/>
          </a:xfrm>
        </p:spPr>
        <p:txBody>
          <a:bodyPr>
            <a:noAutofit/>
          </a:bodyPr>
          <a:lstStyle/>
          <a:p>
            <a:pPr algn="r"/>
            <a:r>
              <a:rPr lang="ru-RU" sz="2800" dirty="0" smtClean="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rPr>
              <a:t> </a:t>
            </a:r>
            <a:endParaRPr lang="ru-RU" sz="2800" dirty="0">
              <a:ln w="10160">
                <a:solidFill>
                  <a:schemeClr val="bg1"/>
                </a:solidFill>
                <a:prstDash val="solid"/>
              </a:ln>
              <a:solidFill>
                <a:srgbClr val="003870"/>
              </a:solidFill>
              <a:effectLst>
                <a:outerShdw blurRad="38100" dist="32000" dir="5400000" algn="tl">
                  <a:srgbClr val="000000">
                    <a:alpha val="30000"/>
                  </a:srgbClr>
                </a:outerShdw>
              </a:effectLst>
              <a:latin typeface="Impact" pitchFamily="34" charset="0"/>
              <a:ea typeface="+mn-ea"/>
              <a:cs typeface="Times New Roman" panose="02020603050405020304" pitchFamily="18" charset="0"/>
            </a:endParaRPr>
          </a:p>
        </p:txBody>
      </p:sp>
      <p:sp>
        <p:nvSpPr>
          <p:cNvPr id="9" name="Прямоугольник 8"/>
          <p:cNvSpPr/>
          <p:nvPr/>
        </p:nvSpPr>
        <p:spPr>
          <a:xfrm rot="16200000">
            <a:off x="3991400" y="1963095"/>
            <a:ext cx="457777" cy="8440575"/>
          </a:xfrm>
          <a:prstGeom prst="rect">
            <a:avLst/>
          </a:prstGeom>
          <a:gradFill flip="none" rotWithShape="1">
            <a:gsLst>
              <a:gs pos="0">
                <a:schemeClr val="bg1">
                  <a:alpha val="0"/>
                </a:schemeClr>
              </a:gs>
              <a:gs pos="37000">
                <a:schemeClr val="bg1">
                  <a:alpha val="62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6" name="Прямоугольник 5"/>
          <p:cNvSpPr/>
          <p:nvPr/>
        </p:nvSpPr>
        <p:spPr>
          <a:xfrm>
            <a:off x="623392" y="6269605"/>
            <a:ext cx="6096000" cy="369332"/>
          </a:xfrm>
          <a:prstGeom prst="rect">
            <a:avLst/>
          </a:prstGeom>
        </p:spPr>
        <p:txBody>
          <a:bodyPr>
            <a:spAutoFit/>
          </a:bodyPr>
          <a:lstStyle/>
          <a:p>
            <a:endParaRPr lang="ru-RU" dirty="0"/>
          </a:p>
        </p:txBody>
      </p:sp>
      <p:sp>
        <p:nvSpPr>
          <p:cNvPr id="23" name="Прямоугольник 22"/>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ЗАКОН О ПРОТИВОДЕЙСТВИИ ЭКСТРЕМИЗМУ</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10" name="Блок-схема: задержка 9"/>
          <p:cNvSpPr/>
          <p:nvPr/>
        </p:nvSpPr>
        <p:spPr>
          <a:xfrm>
            <a:off x="1" y="2204864"/>
            <a:ext cx="3071664" cy="2688301"/>
          </a:xfrm>
          <a:prstGeom prst="flowChartDelay">
            <a:avLst/>
          </a:prstGeom>
          <a:gradFill flip="none" rotWithShape="1">
            <a:gsLst>
              <a:gs pos="0">
                <a:schemeClr val="bg1">
                  <a:lumMod val="85000"/>
                </a:schemeClr>
              </a:gs>
              <a:gs pos="0">
                <a:srgbClr val="44546A">
                  <a:lumMod val="20000"/>
                  <a:lumOff val="80000"/>
                </a:srgbClr>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93" y="2420888"/>
            <a:ext cx="2797547" cy="2232247"/>
          </a:xfrm>
          <a:prstGeom prst="flowChartDelay">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71665" y="1855887"/>
            <a:ext cx="8928991" cy="3477875"/>
          </a:xfrm>
          <a:prstGeom prst="rect">
            <a:avLst/>
          </a:prstGeom>
        </p:spPr>
        <p:txBody>
          <a:bodyPr wrap="square">
            <a:spAutoFit/>
          </a:bodyPr>
          <a:lstStyle/>
          <a:p>
            <a:pPr marL="285750" indent="-285750">
              <a:buFont typeface="Wingdings" panose="05000000000000000000" pitchFamily="2" charset="2"/>
              <a:buChar char="q"/>
            </a:pPr>
            <a:r>
              <a:rPr lang="ru-RU" sz="2000" dirty="0" smtClean="0">
                <a:latin typeface="Arial Narrow" panose="020B0606020202030204" pitchFamily="34" charset="0"/>
              </a:rPr>
              <a:t>финансирование </a:t>
            </a:r>
            <a:r>
              <a:rPr lang="ru-RU" sz="2000" dirty="0">
                <a:latin typeface="Arial Narrow" panose="020B0606020202030204" pitchFamily="34" charset="0"/>
              </a:rPr>
              <a:t>экстремистской деятельности;</a:t>
            </a:r>
          </a:p>
          <a:p>
            <a:pPr marL="285750" indent="-285750">
              <a:buFont typeface="Wingdings" panose="05000000000000000000" pitchFamily="2" charset="2"/>
              <a:buChar char="q"/>
            </a:pPr>
            <a:r>
              <a:rPr lang="ru-RU" sz="2000" dirty="0" smtClean="0">
                <a:latin typeface="Arial Narrow" panose="020B0606020202030204" pitchFamily="34" charset="0"/>
              </a:rPr>
              <a:t>публичные призывы </a:t>
            </a:r>
            <a:r>
              <a:rPr lang="ru-RU" sz="2000" dirty="0">
                <a:latin typeface="Arial Narrow" panose="020B0606020202030204" pitchFamily="34" charset="0"/>
              </a:rPr>
              <a:t>к организации или проведению в этих целях незаконных собрания, митинга, уличного шествия, демонстрации или пикетирования с нарушением установленного порядка их организации или проведения, либо </a:t>
            </a:r>
            <a:r>
              <a:rPr lang="ru-RU" sz="2000" dirty="0" smtClean="0">
                <a:latin typeface="Arial Narrow" panose="020B0606020202030204" pitchFamily="34" charset="0"/>
              </a:rPr>
              <a:t>вовлечение </a:t>
            </a:r>
            <a:r>
              <a:rPr lang="ru-RU" sz="2000" dirty="0">
                <a:latin typeface="Arial Narrow" panose="020B0606020202030204" pitchFamily="34" charset="0"/>
              </a:rPr>
              <a:t>лиц в участие в таких массовых мероприятиях путем насилия, угрозы применения насилия, обмана или выплаты вознаграждения, либо иной организации или проведения таких массовых мероприятий, если их проведение повлекло по неосторожности гибель людей, причинение тяжкого телесного повреждения одному или нескольким лицам или причинение ущерба в крупном размере;</a:t>
            </a:r>
          </a:p>
          <a:p>
            <a:pPr marL="285750" indent="-285750">
              <a:buFont typeface="Wingdings" panose="05000000000000000000" pitchFamily="2" charset="2"/>
              <a:buChar char="q"/>
            </a:pPr>
            <a:r>
              <a:rPr lang="ru-RU" sz="2000" dirty="0" smtClean="0">
                <a:latin typeface="Arial Narrow" panose="020B0606020202030204" pitchFamily="34" charset="0"/>
              </a:rPr>
              <a:t>публичные призывы </a:t>
            </a:r>
            <a:r>
              <a:rPr lang="ru-RU" sz="2000" dirty="0">
                <a:latin typeface="Arial Narrow" panose="020B0606020202030204" pitchFamily="34" charset="0"/>
              </a:rPr>
              <a:t>к </a:t>
            </a:r>
            <a:r>
              <a:rPr lang="ru-RU" sz="2000" dirty="0" smtClean="0">
                <a:latin typeface="Arial Narrow" panose="020B0606020202030204" pitchFamily="34" charset="0"/>
              </a:rPr>
              <a:t>указанным действиям, </a:t>
            </a:r>
            <a:r>
              <a:rPr lang="ru-RU" sz="2000" dirty="0">
                <a:latin typeface="Arial Narrow" panose="020B0606020202030204" pitchFamily="34" charset="0"/>
              </a:rPr>
              <a:t>а также </a:t>
            </a:r>
            <a:r>
              <a:rPr lang="ru-RU" sz="2000" dirty="0" smtClean="0">
                <a:latin typeface="Arial Narrow" panose="020B0606020202030204" pitchFamily="34" charset="0"/>
              </a:rPr>
              <a:t>публичное оправдание </a:t>
            </a:r>
            <a:r>
              <a:rPr lang="ru-RU" sz="2000" dirty="0">
                <a:latin typeface="Arial Narrow" panose="020B0606020202030204" pitchFamily="34" charset="0"/>
              </a:rPr>
              <a:t>таких </a:t>
            </a:r>
            <a:r>
              <a:rPr lang="ru-RU" sz="2000" dirty="0" smtClean="0">
                <a:latin typeface="Arial Narrow" panose="020B0606020202030204" pitchFamily="34" charset="0"/>
              </a:rPr>
              <a:t>действий.</a:t>
            </a:r>
            <a:endParaRPr lang="ru-RU" sz="2000" dirty="0">
              <a:latin typeface="Arial Narrow" panose="020B0606020202030204" pitchFamily="34" charset="0"/>
            </a:endParaRPr>
          </a:p>
        </p:txBody>
      </p:sp>
      <p:sp>
        <p:nvSpPr>
          <p:cNvPr id="3" name="Прямоугольник 2"/>
          <p:cNvSpPr/>
          <p:nvPr/>
        </p:nvSpPr>
        <p:spPr>
          <a:xfrm>
            <a:off x="235506" y="1174480"/>
            <a:ext cx="11405109" cy="523220"/>
          </a:xfrm>
          <a:prstGeom prst="rect">
            <a:avLst/>
          </a:prstGeom>
        </p:spPr>
        <p:txBody>
          <a:bodyPr wrap="square">
            <a:spAutoFit/>
          </a:bodyPr>
          <a:lstStyle/>
          <a:p>
            <a:r>
              <a:rPr lang="ru-RU" sz="2800" dirty="0">
                <a:solidFill>
                  <a:srgbClr val="C00000"/>
                </a:solidFill>
                <a:latin typeface="Impact" panose="020B0806030902050204" pitchFamily="34" charset="0"/>
              </a:rPr>
              <a:t>СПОСОБЫ </a:t>
            </a:r>
            <a:r>
              <a:rPr lang="ru-RU" sz="2800" dirty="0" smtClean="0">
                <a:solidFill>
                  <a:srgbClr val="C00000"/>
                </a:solidFill>
                <a:latin typeface="Impact" panose="020B0806030902050204" pitchFamily="34" charset="0"/>
              </a:rPr>
              <a:t>(пути) </a:t>
            </a:r>
            <a:r>
              <a:rPr lang="ru-RU" sz="2800" dirty="0">
                <a:solidFill>
                  <a:srgbClr val="C00000"/>
                </a:solidFill>
                <a:latin typeface="Impact" panose="020B0806030902050204" pitchFamily="34" charset="0"/>
              </a:rPr>
              <a:t>экстремизма (экстремистской деятельности):</a:t>
            </a:r>
            <a:r>
              <a:rPr lang="ru-RU" sz="2800" dirty="0">
                <a:latin typeface="Impact" panose="020B0806030902050204" pitchFamily="34" charset="0"/>
              </a:rPr>
              <a:t> </a:t>
            </a:r>
          </a:p>
        </p:txBody>
      </p:sp>
    </p:spTree>
    <p:extLst>
      <p:ext uri="{BB962C8B-B14F-4D97-AF65-F5344CB8AC3E}">
        <p14:creationId xmlns:p14="http://schemas.microsoft.com/office/powerpoint/2010/main" val="3965602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335360" y="1243707"/>
            <a:ext cx="11750729" cy="1961686"/>
          </a:xfrm>
          <a:prstGeom prst="roundRect">
            <a:avLst/>
          </a:prstGeom>
          <a:gradFill flip="none" rotWithShape="1">
            <a:gsLst>
              <a:gs pos="0">
                <a:schemeClr val="bg1">
                  <a:lumMod val="95000"/>
                </a:schemeClr>
              </a:gs>
              <a:gs pos="0">
                <a:srgbClr val="44546A">
                  <a:lumMod val="20000"/>
                  <a:lumOff val="80000"/>
                </a:srgbClr>
              </a:gs>
              <a:gs pos="100000">
                <a:schemeClr val="bg1"/>
              </a:gs>
            </a:gsLst>
            <a:lin ang="0" scaled="1"/>
            <a:tileRect/>
          </a:gradFill>
          <a:ln w="12700" cap="flat" cmpd="sng" algn="ctr">
            <a:solidFill>
              <a:sysClr val="window" lastClr="FFFFFF"/>
            </a:solidFill>
            <a:prstDash val="solid"/>
            <a:miter lim="800000"/>
          </a:ln>
          <a:effectLst>
            <a:outerShdw blurRad="50800" dist="38100" dir="10800000" algn="r" rotWithShape="0">
              <a:prstClr val="black">
                <a:alpha val="40000"/>
              </a:prst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71463" defTabSz="425745">
              <a:defRPr/>
            </a:pPr>
            <a:r>
              <a:rPr lang="be-BY" sz="2000" dirty="0" smtClean="0">
                <a:solidFill>
                  <a:prstClr val="black"/>
                </a:solidFill>
                <a:latin typeface="Impact" panose="020B0806030902050204" pitchFamily="34" charset="0"/>
              </a:rPr>
              <a:t>ЭКСТРЕМИСТСКИЕ </a:t>
            </a:r>
            <a:br>
              <a:rPr lang="be-BY" sz="2000" dirty="0" smtClean="0">
                <a:solidFill>
                  <a:prstClr val="black"/>
                </a:solidFill>
                <a:latin typeface="Impact" panose="020B0806030902050204" pitchFamily="34" charset="0"/>
              </a:rPr>
            </a:br>
            <a:r>
              <a:rPr lang="be-BY" sz="2000" dirty="0" smtClean="0">
                <a:solidFill>
                  <a:prstClr val="black"/>
                </a:solidFill>
                <a:latin typeface="Impact" panose="020B0806030902050204" pitchFamily="34" charset="0"/>
              </a:rPr>
              <a:t>МАТЕРИАЛЫ</a:t>
            </a:r>
          </a:p>
        </p:txBody>
      </p:sp>
      <p:sp>
        <p:nvSpPr>
          <p:cNvPr id="3" name="Стрелка вправо 2"/>
          <p:cNvSpPr/>
          <p:nvPr/>
        </p:nvSpPr>
        <p:spPr>
          <a:xfrm>
            <a:off x="2756820" y="1772710"/>
            <a:ext cx="631289" cy="796601"/>
          </a:xfrm>
          <a:prstGeom prst="rightArrow">
            <a:avLst>
              <a:gd name="adj1" fmla="val 65119"/>
              <a:gd name="adj2" fmla="val 75196"/>
            </a:avLst>
          </a:prstGeom>
          <a:gradFill flip="none" rotWithShape="1">
            <a:gsLst>
              <a:gs pos="0">
                <a:schemeClr val="bg1">
                  <a:alpha val="0"/>
                </a:schemeClr>
              </a:gs>
              <a:gs pos="68300">
                <a:srgbClr val="C2C2C2"/>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Стрелка вниз 27"/>
          <p:cNvSpPr/>
          <p:nvPr/>
        </p:nvSpPr>
        <p:spPr>
          <a:xfrm>
            <a:off x="0" y="947146"/>
            <a:ext cx="1561096" cy="517012"/>
          </a:xfrm>
          <a:prstGeom prst="downArrow">
            <a:avLst>
              <a:gd name="adj1" fmla="val 100000"/>
              <a:gd name="adj2" fmla="val 30929"/>
            </a:avLst>
          </a:prstGeom>
          <a:gradFill flip="none" rotWithShape="1">
            <a:gsLst>
              <a:gs pos="0">
                <a:schemeClr val="bg1">
                  <a:alpha val="0"/>
                </a:schemeClr>
              </a:gs>
              <a:gs pos="66000">
                <a:schemeClr val="accent1">
                  <a:lumMod val="45000"/>
                  <a:lumOff val="55000"/>
                  <a:alpha val="50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Прямоугольник 17"/>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ЗАКОН О ПРОТИВОДЕЙСТВИИ ЭКСТРЕМИЗМУ</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5" name="TextBox 4"/>
          <p:cNvSpPr txBox="1"/>
          <p:nvPr/>
        </p:nvSpPr>
        <p:spPr>
          <a:xfrm>
            <a:off x="3503712" y="1263070"/>
            <a:ext cx="8582377" cy="1815882"/>
          </a:xfrm>
          <a:prstGeom prst="rect">
            <a:avLst/>
          </a:prstGeom>
          <a:noFill/>
        </p:spPr>
        <p:txBody>
          <a:bodyPr wrap="square" rtlCol="0">
            <a:spAutoFit/>
          </a:bodyPr>
          <a:lstStyle/>
          <a:p>
            <a:r>
              <a:rPr lang="ru-RU" sz="1600" b="1" dirty="0"/>
              <a:t>символика и атрибутика, информационная продукция </a:t>
            </a:r>
            <a:r>
              <a:rPr lang="ru-RU" sz="1600" dirty="0"/>
              <a:t>(печатные, аудио-, аудиовизуальные и другие информационные сообщения и (или) материалы, плакаты, портреты, транспаранты и иная наглядная агитация, рекламная продукция), </a:t>
            </a:r>
            <a:r>
              <a:rPr lang="ru-RU" sz="1600" b="1" dirty="0"/>
              <a:t>предназначенные для публичных </a:t>
            </a:r>
            <a:r>
              <a:rPr lang="ru-RU" sz="1600" b="1" dirty="0" smtClean="0"/>
              <a:t>демонстраций, </a:t>
            </a:r>
            <a:r>
              <a:rPr lang="ru-RU" sz="1600" b="1" dirty="0"/>
              <a:t>использования и распространения либо распространенные </a:t>
            </a:r>
            <a:r>
              <a:rPr lang="ru-RU" sz="1600" b="1" dirty="0" smtClean="0"/>
              <a:t>ЛЮБЫМ СПОСОБОМ </a:t>
            </a:r>
            <a:r>
              <a:rPr lang="ru-RU" sz="1600" b="1" u="sng" dirty="0" smtClean="0"/>
              <a:t>в</a:t>
            </a:r>
            <a:r>
              <a:rPr lang="ru-RU" sz="1600" b="1" u="sng" dirty="0"/>
              <a:t> целях вовлечения в экстремистскую деятельность и ее пропаганды</a:t>
            </a:r>
            <a:r>
              <a:rPr lang="ru-RU" sz="1600" b="1" dirty="0"/>
              <a:t> и </a:t>
            </a:r>
            <a:r>
              <a:rPr lang="ru-RU" sz="1600" b="1" dirty="0">
                <a:solidFill>
                  <a:srgbClr val="C00000"/>
                </a:solidFill>
              </a:rPr>
              <a:t>признанные экстремистскими материалами по решению суда</a:t>
            </a:r>
          </a:p>
        </p:txBody>
      </p:sp>
      <p:pic>
        <p:nvPicPr>
          <p:cNvPr id="6" name="Рисунок 5"/>
          <p:cNvPicPr>
            <a:picLocks noChangeAspect="1"/>
          </p:cNvPicPr>
          <p:nvPr/>
        </p:nvPicPr>
        <p:blipFill rotWithShape="1">
          <a:blip r:embed="rId3"/>
          <a:srcRect t="5577" b="33085"/>
          <a:stretch/>
        </p:blipFill>
        <p:spPr>
          <a:xfrm>
            <a:off x="4943872" y="3723627"/>
            <a:ext cx="6890470" cy="237626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799856" y="3317288"/>
            <a:ext cx="8088560" cy="369332"/>
          </a:xfrm>
          <a:prstGeom prst="rect">
            <a:avLst/>
          </a:prstGeom>
        </p:spPr>
        <p:txBody>
          <a:bodyPr wrap="square">
            <a:spAutoFit/>
          </a:bodyPr>
          <a:lstStyle/>
          <a:p>
            <a:r>
              <a:rPr lang="en-US"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rPr>
              <a:t>http://mininform.gov.by/documents/respublikanskiy-spisok-ekstremistskikh-materialov/</a:t>
            </a:r>
            <a:endParaRPr lang="ru-RU"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8" name="Прямоугольник 7"/>
          <p:cNvSpPr/>
          <p:nvPr/>
        </p:nvSpPr>
        <p:spPr>
          <a:xfrm>
            <a:off x="479376" y="4095551"/>
            <a:ext cx="3431711" cy="1477328"/>
          </a:xfrm>
          <a:prstGeom prst="rect">
            <a:avLst/>
          </a:prstGeom>
        </p:spPr>
        <p:txBody>
          <a:bodyPr wrap="square">
            <a:spAutoFit/>
          </a:bodyPr>
          <a:lstStyle/>
          <a:p>
            <a:r>
              <a:rPr lang="ru-RU" dirty="0">
                <a:latin typeface="Impact" panose="020B0806030902050204" pitchFamily="34" charset="0"/>
              </a:rPr>
              <a:t>Перечень экстремистских материалов опубликован на официальном сайте Министерства информации Республики Беларусь </a:t>
            </a:r>
          </a:p>
        </p:txBody>
      </p:sp>
      <p:pic>
        <p:nvPicPr>
          <p:cNvPr id="10" name="Рисунок 9"/>
          <p:cNvPicPr>
            <a:picLocks noChangeAspect="1"/>
          </p:cNvPicPr>
          <p:nvPr/>
        </p:nvPicPr>
        <p:blipFill>
          <a:blip r:embed="rId4">
            <a:extLst>
              <a:ext uri="{BEBA8EAE-BF5A-486C-A8C5-ECC9F3942E4B}">
                <a14:imgProps xmlns:a14="http://schemas.microsoft.com/office/drawing/2010/main">
                  <a14:imgLayer r:embed="rId5">
                    <a14:imgEffect>
                      <a14:backgroundRemoval t="0" b="93929" l="1154" r="100000"/>
                    </a14:imgEffect>
                  </a14:imgLayer>
                </a14:imgProps>
              </a:ext>
            </a:extLst>
          </a:blip>
          <a:stretch>
            <a:fillRect/>
          </a:stretch>
        </p:blipFill>
        <p:spPr>
          <a:xfrm>
            <a:off x="3647831" y="2662332"/>
            <a:ext cx="1559297" cy="1679243"/>
          </a:xfrm>
          <a:prstGeom prst="rect">
            <a:avLst/>
          </a:prstGeom>
        </p:spPr>
      </p:pic>
      <p:sp>
        <p:nvSpPr>
          <p:cNvPr id="24" name="Стрелка вправо 23"/>
          <p:cNvSpPr/>
          <p:nvPr/>
        </p:nvSpPr>
        <p:spPr>
          <a:xfrm>
            <a:off x="3577761" y="4435914"/>
            <a:ext cx="1116874" cy="796601"/>
          </a:xfrm>
          <a:prstGeom prst="rightArrow">
            <a:avLst>
              <a:gd name="adj1" fmla="val 65119"/>
              <a:gd name="adj2" fmla="val 75196"/>
            </a:avLst>
          </a:prstGeom>
          <a:gradFill flip="none" rotWithShape="1">
            <a:gsLst>
              <a:gs pos="0">
                <a:schemeClr val="bg1">
                  <a:alpha val="0"/>
                </a:schemeClr>
              </a:gs>
              <a:gs pos="68300">
                <a:srgbClr val="C2C2C2"/>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070619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11030" y="1103613"/>
            <a:ext cx="11875059" cy="2278016"/>
          </a:xfrm>
          <a:prstGeom prst="roundRect">
            <a:avLst/>
          </a:prstGeom>
          <a:gradFill flip="none" rotWithShape="1">
            <a:gsLst>
              <a:gs pos="0">
                <a:schemeClr val="bg1">
                  <a:lumMod val="95000"/>
                </a:schemeClr>
              </a:gs>
              <a:gs pos="0">
                <a:srgbClr val="44546A">
                  <a:lumMod val="20000"/>
                  <a:lumOff val="80000"/>
                </a:srgbClr>
              </a:gs>
              <a:gs pos="100000">
                <a:schemeClr val="bg1"/>
              </a:gs>
            </a:gsLst>
            <a:lin ang="0" scaled="1"/>
            <a:tileRect/>
          </a:gradFill>
          <a:ln w="12700" cap="flat" cmpd="sng" algn="ctr">
            <a:solidFill>
              <a:sysClr val="window" lastClr="FFFFFF"/>
            </a:solidFill>
            <a:prstDash val="solid"/>
            <a:miter lim="800000"/>
          </a:ln>
          <a:effectLst>
            <a:outerShdw blurRad="50800" dist="38100" dir="10800000" algn="r" rotWithShape="0">
              <a:prstClr val="black">
                <a:alpha val="40000"/>
              </a:prst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71463" defTabSz="425745">
              <a:defRPr/>
            </a:pPr>
            <a:r>
              <a:rPr lang="be-BY" sz="2000" dirty="0" smtClean="0">
                <a:solidFill>
                  <a:prstClr val="black"/>
                </a:solidFill>
                <a:latin typeface="Impact" panose="020B0806030902050204" pitchFamily="34" charset="0"/>
              </a:rPr>
              <a:t>ЭКСТРЕМИСТСКАЯ </a:t>
            </a:r>
            <a:br>
              <a:rPr lang="be-BY" sz="2000" dirty="0" smtClean="0">
                <a:solidFill>
                  <a:prstClr val="black"/>
                </a:solidFill>
                <a:latin typeface="Impact" panose="020B0806030902050204" pitchFamily="34" charset="0"/>
              </a:rPr>
            </a:br>
            <a:r>
              <a:rPr lang="be-BY" sz="2000" dirty="0" smtClean="0">
                <a:solidFill>
                  <a:prstClr val="black"/>
                </a:solidFill>
                <a:latin typeface="Impact" panose="020B0806030902050204" pitchFamily="34" charset="0"/>
              </a:rPr>
              <a:t>ОРГАНИЗАЦИЯ</a:t>
            </a:r>
          </a:p>
          <a:p>
            <a:pPr marL="271463" defTabSz="425745">
              <a:defRPr/>
            </a:pPr>
            <a:endParaRPr lang="be-BY" sz="2000" b="1" dirty="0">
              <a:solidFill>
                <a:prstClr val="black"/>
              </a:solidFill>
            </a:endParaRPr>
          </a:p>
          <a:p>
            <a:pPr marL="271463" defTabSz="425745">
              <a:defRPr/>
            </a:pPr>
            <a:r>
              <a:rPr lang="be-BY" sz="2000" dirty="0" smtClean="0">
                <a:solidFill>
                  <a:prstClr val="black"/>
                </a:solidFill>
                <a:latin typeface="Impact" panose="020B0806030902050204" pitchFamily="34" charset="0"/>
              </a:rPr>
              <a:t>ЭКСТРЕМИСТСКОЕ </a:t>
            </a:r>
            <a:br>
              <a:rPr lang="be-BY" sz="2000" dirty="0" smtClean="0">
                <a:solidFill>
                  <a:prstClr val="black"/>
                </a:solidFill>
                <a:latin typeface="Impact" panose="020B0806030902050204" pitchFamily="34" charset="0"/>
              </a:rPr>
            </a:br>
            <a:r>
              <a:rPr lang="be-BY" sz="2000" dirty="0" smtClean="0">
                <a:solidFill>
                  <a:prstClr val="black"/>
                </a:solidFill>
                <a:latin typeface="Impact" panose="020B0806030902050204" pitchFamily="34" charset="0"/>
              </a:rPr>
              <a:t>ФОРМИРОВАНИЕ</a:t>
            </a:r>
          </a:p>
        </p:txBody>
      </p:sp>
      <p:sp>
        <p:nvSpPr>
          <p:cNvPr id="3" name="Стрелка вправо 2"/>
          <p:cNvSpPr/>
          <p:nvPr/>
        </p:nvSpPr>
        <p:spPr>
          <a:xfrm>
            <a:off x="2704743" y="1270035"/>
            <a:ext cx="631289" cy="796601"/>
          </a:xfrm>
          <a:prstGeom prst="rightArrow">
            <a:avLst>
              <a:gd name="adj1" fmla="val 65119"/>
              <a:gd name="adj2" fmla="val 75196"/>
            </a:avLst>
          </a:prstGeom>
          <a:gradFill flip="none" rotWithShape="1">
            <a:gsLst>
              <a:gs pos="0">
                <a:schemeClr val="bg1">
                  <a:alpha val="0"/>
                </a:schemeClr>
              </a:gs>
              <a:gs pos="68300">
                <a:srgbClr val="C2C2C2"/>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Стрелка вниз 27"/>
          <p:cNvSpPr/>
          <p:nvPr/>
        </p:nvSpPr>
        <p:spPr>
          <a:xfrm>
            <a:off x="0" y="947146"/>
            <a:ext cx="1561096" cy="517012"/>
          </a:xfrm>
          <a:prstGeom prst="downArrow">
            <a:avLst>
              <a:gd name="adj1" fmla="val 100000"/>
              <a:gd name="adj2" fmla="val 30929"/>
            </a:avLst>
          </a:prstGeom>
          <a:gradFill flip="none" rotWithShape="1">
            <a:gsLst>
              <a:gs pos="0">
                <a:schemeClr val="bg1">
                  <a:alpha val="0"/>
                </a:schemeClr>
              </a:gs>
              <a:gs pos="66000">
                <a:schemeClr val="accent1">
                  <a:lumMod val="45000"/>
                  <a:lumOff val="55000"/>
                  <a:alpha val="50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Прямоугольник 17"/>
          <p:cNvSpPr/>
          <p:nvPr/>
        </p:nvSpPr>
        <p:spPr>
          <a:xfrm>
            <a:off x="211030" y="146487"/>
            <a:ext cx="10176453" cy="584775"/>
          </a:xfrm>
          <a:prstGeom prst="rect">
            <a:avLst/>
          </a:prstGeom>
        </p:spPr>
        <p:txBody>
          <a:bodyPr wrap="square">
            <a:spAutoFit/>
          </a:bodyPr>
          <a:lstStyle/>
          <a:p>
            <a:r>
              <a:rPr lang="ru-RU" sz="3200" dirty="0" smtClean="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rPr>
              <a:t>ЗАКОН О ПРОТИВОДЕЙСТВИИ ЭКСТРЕМИЗМУ</a:t>
            </a:r>
            <a:endParaRPr lang="ru-RU" sz="3200" dirty="0">
              <a:solidFill>
                <a:schemeClr val="bg1"/>
              </a:solidFill>
              <a:effectLst>
                <a:outerShdw blurRad="38100" dist="38100" dir="2700000" algn="tl">
                  <a:srgbClr val="000000">
                    <a:alpha val="43137"/>
                  </a:srgbClr>
                </a:outerShdw>
              </a:effectLst>
              <a:latin typeface="Impact" pitchFamily="34" charset="0"/>
              <a:ea typeface="+mj-ea"/>
              <a:cs typeface="Times New Roman" panose="02020603050405020304" pitchFamily="18" charset="0"/>
            </a:endParaRPr>
          </a:p>
        </p:txBody>
      </p:sp>
      <p:sp>
        <p:nvSpPr>
          <p:cNvPr id="5" name="TextBox 4"/>
          <p:cNvSpPr txBox="1"/>
          <p:nvPr/>
        </p:nvSpPr>
        <p:spPr>
          <a:xfrm>
            <a:off x="3503712" y="1245562"/>
            <a:ext cx="8582377" cy="954107"/>
          </a:xfrm>
          <a:prstGeom prst="rect">
            <a:avLst/>
          </a:prstGeom>
          <a:noFill/>
        </p:spPr>
        <p:txBody>
          <a:bodyPr wrap="square" rtlCol="0">
            <a:spAutoFit/>
          </a:bodyPr>
          <a:lstStyle/>
          <a:p>
            <a:r>
              <a:rPr lang="ru-RU" sz="1400" b="1" dirty="0" smtClean="0"/>
              <a:t>ОРГАНИЗАЦИЯ</a:t>
            </a:r>
            <a:r>
              <a:rPr lang="ru-RU" sz="1400" dirty="0" smtClean="0"/>
              <a:t>, </a:t>
            </a:r>
            <a:r>
              <a:rPr lang="ru-RU" sz="1400" dirty="0"/>
              <a:t>осуществляющая экстремистскую деятельность, либо оказывающая иное содействие экстремистской деятельности, либо признающая возможность ее осуществления в своей деятельности, либо финансирующая экстремистскую деятельность, в отношении которой </a:t>
            </a:r>
            <a:r>
              <a:rPr lang="ru-RU" sz="1400" b="1" dirty="0">
                <a:solidFill>
                  <a:srgbClr val="C00000"/>
                </a:solidFill>
              </a:rPr>
              <a:t>принято и вступило в законную силу решение суда о признании ее </a:t>
            </a:r>
            <a:r>
              <a:rPr lang="ru-RU" sz="1400" b="1" dirty="0" smtClean="0">
                <a:solidFill>
                  <a:srgbClr val="C00000"/>
                </a:solidFill>
              </a:rPr>
              <a:t>экстремистской.</a:t>
            </a:r>
            <a:endParaRPr lang="ru-RU" sz="1400" b="1" dirty="0">
              <a:solidFill>
                <a:srgbClr val="C00000"/>
              </a:solidFill>
            </a:endParaRPr>
          </a:p>
        </p:txBody>
      </p:sp>
      <p:sp>
        <p:nvSpPr>
          <p:cNvPr id="7" name="Прямоугольник 6"/>
          <p:cNvSpPr/>
          <p:nvPr/>
        </p:nvSpPr>
        <p:spPr>
          <a:xfrm>
            <a:off x="5595448" y="3317288"/>
            <a:ext cx="7292968" cy="369332"/>
          </a:xfrm>
          <a:prstGeom prst="rect">
            <a:avLst/>
          </a:prstGeom>
        </p:spPr>
        <p:txBody>
          <a:bodyPr wrap="square">
            <a:spAutoFit/>
          </a:bodyPr>
          <a:lstStyle/>
          <a:p>
            <a:r>
              <a:rPr lang="en-US"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rPr>
              <a:t>https://</a:t>
            </a:r>
            <a:r>
              <a:rPr lang="en-US" dirty="0" smtClean="0">
                <a:ln w="0"/>
                <a:solidFill>
                  <a:schemeClr val="accent1"/>
                </a:solidFill>
                <a:effectLst>
                  <a:outerShdw blurRad="38100" dist="25400" dir="5400000" algn="ctr" rotWithShape="0">
                    <a:srgbClr val="6E747A">
                      <a:alpha val="43000"/>
                    </a:srgbClr>
                  </a:outerShdw>
                </a:effectLst>
                <a:latin typeface="Arial Narrow" panose="020B0606020202030204" pitchFamily="34" charset="0"/>
              </a:rPr>
              <a:t>www.mvd.gov.by/ru/news/8642</a:t>
            </a:r>
            <a:endParaRPr lang="ru-RU"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8" name="Прямоугольник 7"/>
          <p:cNvSpPr/>
          <p:nvPr/>
        </p:nvSpPr>
        <p:spPr>
          <a:xfrm>
            <a:off x="479284" y="4214973"/>
            <a:ext cx="3431711" cy="1477328"/>
          </a:xfrm>
          <a:prstGeom prst="rect">
            <a:avLst/>
          </a:prstGeom>
        </p:spPr>
        <p:txBody>
          <a:bodyPr wrap="square">
            <a:spAutoFit/>
          </a:bodyPr>
          <a:lstStyle/>
          <a:p>
            <a:r>
              <a:rPr lang="ru-RU" dirty="0">
                <a:latin typeface="Impact" panose="020B0806030902050204" pitchFamily="34" charset="0"/>
              </a:rPr>
              <a:t>Перечень экстремистских </a:t>
            </a:r>
            <a:r>
              <a:rPr lang="ru-RU" dirty="0" smtClean="0">
                <a:latin typeface="Impact" panose="020B0806030902050204" pitchFamily="34" charset="0"/>
              </a:rPr>
              <a:t>организаций и формирований размещен </a:t>
            </a:r>
            <a:r>
              <a:rPr lang="ru-RU" dirty="0">
                <a:latin typeface="Impact" panose="020B0806030902050204" pitchFamily="34" charset="0"/>
              </a:rPr>
              <a:t>на официальном сайте Министерства </a:t>
            </a:r>
            <a:r>
              <a:rPr lang="ru-RU" dirty="0" smtClean="0">
                <a:latin typeface="Impact" panose="020B0806030902050204" pitchFamily="34" charset="0"/>
              </a:rPr>
              <a:t>внутренних дел </a:t>
            </a:r>
            <a:r>
              <a:rPr lang="ru-RU" dirty="0">
                <a:latin typeface="Impact" panose="020B0806030902050204" pitchFamily="34" charset="0"/>
              </a:rPr>
              <a:t>Республики Беларусь </a:t>
            </a:r>
          </a:p>
        </p:txBody>
      </p:sp>
      <p:pic>
        <p:nvPicPr>
          <p:cNvPr id="10" name="Рисунок 9"/>
          <p:cNvPicPr>
            <a:picLocks noChangeAspect="1"/>
          </p:cNvPicPr>
          <p:nvPr/>
        </p:nvPicPr>
        <p:blipFill>
          <a:blip r:embed="rId3">
            <a:extLst>
              <a:ext uri="{BEBA8EAE-BF5A-486C-A8C5-ECC9F3942E4B}">
                <a14:imgProps xmlns:a14="http://schemas.microsoft.com/office/drawing/2010/main">
                  <a14:imgLayer r:embed="rId4">
                    <a14:imgEffect>
                      <a14:backgroundRemoval t="0" b="93929" l="1154" r="100000"/>
                    </a14:imgEffect>
                  </a14:imgLayer>
                </a14:imgProps>
              </a:ext>
            </a:extLst>
          </a:blip>
          <a:stretch>
            <a:fillRect/>
          </a:stretch>
        </p:blipFill>
        <p:spPr>
          <a:xfrm>
            <a:off x="4328369" y="2953333"/>
            <a:ext cx="1517453" cy="1634180"/>
          </a:xfrm>
          <a:prstGeom prst="rect">
            <a:avLst/>
          </a:prstGeom>
        </p:spPr>
      </p:pic>
      <p:sp>
        <p:nvSpPr>
          <p:cNvPr id="24" name="Стрелка вправо 23"/>
          <p:cNvSpPr/>
          <p:nvPr/>
        </p:nvSpPr>
        <p:spPr>
          <a:xfrm>
            <a:off x="3911087" y="4555337"/>
            <a:ext cx="1116874" cy="796601"/>
          </a:xfrm>
          <a:prstGeom prst="rightArrow">
            <a:avLst>
              <a:gd name="adj1" fmla="val 65119"/>
              <a:gd name="adj2" fmla="val 75196"/>
            </a:avLst>
          </a:prstGeom>
          <a:gradFill flip="none" rotWithShape="1">
            <a:gsLst>
              <a:gs pos="0">
                <a:schemeClr val="bg1">
                  <a:alpha val="0"/>
                </a:schemeClr>
              </a:gs>
              <a:gs pos="68300">
                <a:srgbClr val="C2C2C2"/>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трелка вправо 11"/>
          <p:cNvSpPr/>
          <p:nvPr/>
        </p:nvSpPr>
        <p:spPr>
          <a:xfrm>
            <a:off x="2704742" y="2237714"/>
            <a:ext cx="631289" cy="796601"/>
          </a:xfrm>
          <a:prstGeom prst="rightArrow">
            <a:avLst>
              <a:gd name="adj1" fmla="val 65119"/>
              <a:gd name="adj2" fmla="val 75196"/>
            </a:avLst>
          </a:prstGeom>
          <a:gradFill flip="none" rotWithShape="1">
            <a:gsLst>
              <a:gs pos="0">
                <a:schemeClr val="bg1">
                  <a:alpha val="0"/>
                </a:schemeClr>
              </a:gs>
              <a:gs pos="68300">
                <a:srgbClr val="C2C2C2"/>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TextBox 12"/>
          <p:cNvSpPr txBox="1"/>
          <p:nvPr/>
        </p:nvSpPr>
        <p:spPr>
          <a:xfrm>
            <a:off x="3493622" y="2309496"/>
            <a:ext cx="8582377" cy="954107"/>
          </a:xfrm>
          <a:prstGeom prst="rect">
            <a:avLst/>
          </a:prstGeom>
          <a:noFill/>
        </p:spPr>
        <p:txBody>
          <a:bodyPr wrap="square" rtlCol="0">
            <a:spAutoFit/>
          </a:bodyPr>
          <a:lstStyle/>
          <a:p>
            <a:r>
              <a:rPr lang="ru-RU" sz="1400" b="1" dirty="0" smtClean="0"/>
              <a:t>ГРУППА ГРАЖДАН</a:t>
            </a:r>
            <a:r>
              <a:rPr lang="ru-RU" sz="1400" dirty="0" smtClean="0"/>
              <a:t>, </a:t>
            </a:r>
            <a:r>
              <a:rPr lang="ru-RU" sz="1400" dirty="0"/>
              <a:t>осуществляющая экстремистскую деятельность, либо оказывающая иное содействие экстремистской деятельности, либо признающая возможность ее осуществления в своей деятельности, либо финансирующая экстремистскую деятельность, в отношении которой </a:t>
            </a:r>
            <a:r>
              <a:rPr lang="ru-RU" sz="1400" b="1" dirty="0">
                <a:solidFill>
                  <a:srgbClr val="C00000"/>
                </a:solidFill>
              </a:rPr>
              <a:t>принято решение </a:t>
            </a:r>
            <a:r>
              <a:rPr lang="ru-RU" sz="1400" b="1" dirty="0" smtClean="0">
                <a:solidFill>
                  <a:srgbClr val="C00000"/>
                </a:solidFill>
              </a:rPr>
              <a:t>МВД или КГБ о </a:t>
            </a:r>
            <a:r>
              <a:rPr lang="ru-RU" sz="1400" b="1" dirty="0">
                <a:solidFill>
                  <a:srgbClr val="C00000"/>
                </a:solidFill>
              </a:rPr>
              <a:t>признании ее экстремистской.</a:t>
            </a:r>
          </a:p>
        </p:txBody>
      </p:sp>
      <p:pic>
        <p:nvPicPr>
          <p:cNvPr id="2" name="Рисунок 1"/>
          <p:cNvPicPr>
            <a:picLocks noChangeAspect="1"/>
          </p:cNvPicPr>
          <p:nvPr/>
        </p:nvPicPr>
        <p:blipFill rotWithShape="1">
          <a:blip r:embed="rId5"/>
          <a:srcRect t="6054" b="13654"/>
          <a:stretch/>
        </p:blipFill>
        <p:spPr>
          <a:xfrm>
            <a:off x="5595448" y="3740304"/>
            <a:ext cx="6333200" cy="2641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3329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7033</TotalTime>
  <Words>918</Words>
  <Application>Microsoft Office PowerPoint</Application>
  <PresentationFormat>Широкоэкранный</PresentationFormat>
  <Paragraphs>98</Paragraphs>
  <Slides>14</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Arial Narrow</vt:lpstr>
      <vt:lpstr>Calibri</vt:lpstr>
      <vt:lpstr>Impact</vt:lpstr>
      <vt:lpstr>Times New Roman</vt:lpstr>
      <vt:lpstr>Wingdings</vt:lpstr>
      <vt:lpstr>Тема Office</vt:lpstr>
      <vt:lpstr>Презентация PowerPoint</vt:lpstr>
      <vt:lpstr>Презентация PowerPoint</vt:lpstr>
      <vt:lpstr> </vt:lpstr>
      <vt:lpstr> </vt:lpstr>
      <vt:lpstr> </vt:lpstr>
      <vt:lpstr> </vt:lpstr>
      <vt:lpstr> </vt:lpstr>
      <vt:lpstr>Презентация PowerPoint</vt:lpstr>
      <vt:lpstr>Презентация PowerPoint</vt:lpstr>
      <vt:lpstr>Презентация PowerPoint</vt:lpstr>
      <vt:lpstr> </vt:lpstr>
      <vt:lpstr> </vt:lpstr>
      <vt:lpstr>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Социальное партнерство  в дополнительном образовании как условие повышения эффективности управления качеством образования  в рамках реализации ФЗ «Об образовании в Российской Федерации»</dc:title>
  <dc:creator>Алла</dc:creator>
  <cp:lastModifiedBy>Ira</cp:lastModifiedBy>
  <cp:revision>904</cp:revision>
  <cp:lastPrinted>2022-10-24T07:16:57Z</cp:lastPrinted>
  <dcterms:modified xsi:type="dcterms:W3CDTF">2023-11-14T13:13:17Z</dcterms:modified>
</cp:coreProperties>
</file>